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8.xml" ContentType="application/vnd.openxmlformats-officedocument.drawingml.chart+xml"/>
  <Override PartName="/ppt/notesSlides/notesSlide1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notesSlides/notesSlide2.xml" ContentType="application/vnd.openxmlformats-officedocument.presentationml.notesSlide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20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21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3.xml" ContentType="application/vnd.openxmlformats-officedocument.presentationml.notesSlide+xml"/>
  <Override PartName="/ppt/charts/chart22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23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24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25.xml" ContentType="application/vnd.openxmlformats-officedocument.drawingml.chart+xml"/>
  <Override PartName="/ppt/charts/chart26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3"/>
  </p:notesMasterIdLst>
  <p:handoutMasterIdLst>
    <p:handoutMasterId r:id="rId24"/>
  </p:handoutMasterIdLst>
  <p:sldIdLst>
    <p:sldId id="257" r:id="rId3"/>
    <p:sldId id="258" r:id="rId4"/>
    <p:sldId id="260" r:id="rId5"/>
    <p:sldId id="261" r:id="rId6"/>
    <p:sldId id="281" r:id="rId7"/>
    <p:sldId id="263" r:id="rId8"/>
    <p:sldId id="265" r:id="rId9"/>
    <p:sldId id="266" r:id="rId10"/>
    <p:sldId id="267" r:id="rId11"/>
    <p:sldId id="268" r:id="rId12"/>
    <p:sldId id="269" r:id="rId13"/>
    <p:sldId id="271" r:id="rId14"/>
    <p:sldId id="272" r:id="rId15"/>
    <p:sldId id="282" r:id="rId16"/>
    <p:sldId id="273" r:id="rId17"/>
    <p:sldId id="275" r:id="rId18"/>
    <p:sldId id="276" r:id="rId19"/>
    <p:sldId id="278" r:id="rId20"/>
    <p:sldId id="277" r:id="rId21"/>
    <p:sldId id="283" r:id="rId22"/>
  </p:sldIdLst>
  <p:sldSz cx="12192000" cy="6858000"/>
  <p:notesSz cx="6797675" cy="9928225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8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6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7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8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9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2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0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2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1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2.xlsx"/></Relationships>
</file>

<file path=ppt/charts/_rels/chart2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3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&#1050;&#1085;&#1080;&#1075;&#1072;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etrenko\Desktop\&#1056;&#1086;&#1073;&#1086;&#1095;&#1110;%20&#1076;&#1086;&#1082;&#1091;&#1084;&#1077;&#1085;&#1090;&#1080;\&#1057;&#1072;&#1081;&#1090;\&#1053;&#1086;&#1074;&#1072;%20&#1089;&#1090;&#1072;&#1090;&#1080;&#1089;&#1090;&#1080;&#1082;&#1072;%20&#1087;&#1086;%20&#1074;&#1082;&#1083;&#1072;&#1076;&#1072;&#1093;\032019_vklad_&#1076;&#1083;&#1103;%20&#1055;&#1077;&#1090;&#1088;&#1077;&#1085;&#1082;&#1086;%20&#1086;&#1090;&#1087;&#1088;&#1072;&#1074;&#1082;&#1072;_11042019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8073072943413885"/>
          <c:y val="9.2339373867373863E-3"/>
          <c:w val="0.70067995385700854"/>
          <c:h val="0.76870889561272959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Так, знаю</c:v>
                </c:pt>
              </c:strCache>
            </c:strRef>
          </c:tx>
          <c:spPr>
            <a:solidFill>
              <a:srgbClr val="0066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2000">
                    <a:solidFill>
                      <a:schemeClr val="bg1"/>
                    </a:solidFill>
                  </a:defRPr>
                </a:pPr>
                <a:endParaRPr lang="uk-UA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Лист1!$B$1:$C$1</c:f>
              <c:strCache>
                <c:ptCount val="2"/>
                <c:pt idx="0">
                  <c:v>2017</c:v>
                </c:pt>
                <c:pt idx="1">
                  <c:v>2019</c:v>
                </c:pt>
              </c:strCache>
            </c:strRef>
          </c:cat>
          <c:val>
            <c:numRef>
              <c:f>Лист1!$B$2:$C$2</c:f>
              <c:numCache>
                <c:formatCode>0%</c:formatCode>
                <c:ptCount val="2"/>
                <c:pt idx="0">
                  <c:v>0.19</c:v>
                </c:pt>
                <c:pt idx="1">
                  <c:v>0.15379999999999999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ED1-4134-9ED2-BA2F5028D86A}"/>
            </c:ext>
          </c:extLst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Так, але дуже мало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2000">
                    <a:solidFill>
                      <a:srgbClr val="FFFFFF"/>
                    </a:solidFill>
                  </a:defRPr>
                </a:pPr>
                <a:endParaRPr lang="uk-UA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Лист1!$B$1:$C$1</c:f>
              <c:strCache>
                <c:ptCount val="2"/>
                <c:pt idx="0">
                  <c:v>2017</c:v>
                </c:pt>
                <c:pt idx="1">
                  <c:v>2019</c:v>
                </c:pt>
              </c:strCache>
            </c:strRef>
          </c:cat>
          <c:val>
            <c:numRef>
              <c:f>Лист1!$B$3:$C$3</c:f>
              <c:numCache>
                <c:formatCode>0%</c:formatCode>
                <c:ptCount val="2"/>
                <c:pt idx="0">
                  <c:v>0.5</c:v>
                </c:pt>
                <c:pt idx="1">
                  <c:v>0.4209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6ED1-4134-9ED2-BA2F5028D86A}"/>
            </c:ext>
          </c:extLst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Ні, не знаю нічого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2000">
                    <a:solidFill>
                      <a:srgbClr val="FFFFFF"/>
                    </a:solidFill>
                  </a:defRPr>
                </a:pPr>
                <a:endParaRPr lang="uk-UA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Лист1!$B$1:$C$1</c:f>
              <c:strCache>
                <c:ptCount val="2"/>
                <c:pt idx="0">
                  <c:v>2017</c:v>
                </c:pt>
                <c:pt idx="1">
                  <c:v>2019</c:v>
                </c:pt>
              </c:strCache>
            </c:strRef>
          </c:cat>
          <c:val>
            <c:numRef>
              <c:f>Лист1!$B$4:$C$4</c:f>
              <c:numCache>
                <c:formatCode>0%</c:formatCode>
                <c:ptCount val="2"/>
                <c:pt idx="0">
                  <c:v>0.31</c:v>
                </c:pt>
                <c:pt idx="1">
                  <c:v>0.42520000000000002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6ED1-4134-9ED2-BA2F5028D86A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20"/>
        <c:overlap val="100"/>
        <c:axId val="204693848"/>
        <c:axId val="204691888"/>
      </c:barChart>
      <c:catAx>
        <c:axId val="204693848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noFill/>
            <a:round/>
          </a:ln>
          <a:effectLst/>
        </c:spPr>
        <c:txPr>
          <a:bodyPr rot="-60000000" vert="horz"/>
          <a:lstStyle/>
          <a:p>
            <a:pPr>
              <a:defRPr sz="2000" b="0" baseline="0"/>
            </a:pPr>
            <a:endParaRPr lang="uk-UA"/>
          </a:p>
        </c:txPr>
        <c:crossAx val="204691888"/>
        <c:crosses val="autoZero"/>
        <c:auto val="1"/>
        <c:lblAlgn val="ctr"/>
        <c:lblOffset val="100"/>
        <c:noMultiLvlLbl val="0"/>
      </c:catAx>
      <c:valAx>
        <c:axId val="204691888"/>
        <c:scaling>
          <c:orientation val="minMax"/>
        </c:scaling>
        <c:delete val="1"/>
        <c:axPos val="t"/>
        <c:numFmt formatCode="0%" sourceLinked="1"/>
        <c:majorTickMark val="out"/>
        <c:minorTickMark val="none"/>
        <c:tickLblPos val="nextTo"/>
        <c:crossAx val="2046938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28547638676604381"/>
          <c:y val="0.81658311393226823"/>
          <c:w val="0.71065296599773553"/>
          <c:h val="0.16917708953813634"/>
        </c:manualLayout>
      </c:layout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uk-UA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 b="1" i="0" baseline="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uk-UA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20186298911476E-2"/>
          <c:y val="0"/>
          <c:w val="0.37055781324632875"/>
          <c:h val="0.99192483660130715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 Подивiться на варiанти суми вiдшкодування вкладiв. Яку суму ви вважаєте оптимальною?</c:v>
                </c:pt>
              </c:strCache>
            </c:strRef>
          </c:tx>
          <c:dPt>
            <c:idx val="0"/>
            <c:bubble3D val="0"/>
            <c:spPr>
              <a:solidFill>
                <a:srgbClr val="0066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1BEA-44A5-8F90-72C239E82CCD}"/>
              </c:ext>
            </c:extLst>
          </c:dPt>
          <c:dPt>
            <c:idx val="1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1BEA-44A5-8F90-72C239E82CCD}"/>
              </c:ext>
            </c:extLst>
          </c:dPt>
          <c:dPt>
            <c:idx val="2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1BEA-44A5-8F90-72C239E82CCD}"/>
              </c:ext>
            </c:extLst>
          </c:dPt>
          <c:dPt>
            <c:idx val="3"/>
            <c:bubble3D val="0"/>
            <c:spPr>
              <a:solidFill>
                <a:schemeClr val="bg1">
                  <a:lumMod val="6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1BEA-44A5-8F90-72C239E82CCD}"/>
              </c:ext>
            </c:extLst>
          </c:dPt>
          <c:dPt>
            <c:idx val="4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1BEA-44A5-8F90-72C239E82CCD}"/>
              </c:ext>
            </c:extLst>
          </c:dPt>
          <c:dPt>
            <c:idx val="5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1BEA-44A5-8F90-72C239E82CCD}"/>
              </c:ext>
            </c:extLst>
          </c:dPt>
          <c:dLbls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2000" b="0" i="0" u="none" strike="noStrike" kern="1200" baseline="0">
                      <a:solidFill>
                        <a:schemeClr val="bg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uk-UA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9-1BEA-44A5-8F90-72C239E82CC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6350" cap="flat" cmpd="sng" algn="ctr">
                  <a:solidFill>
                    <a:schemeClr val="tx1"/>
                  </a:solidFill>
                  <a:prstDash val="solid"/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400 тисяч гривень</c:v>
                </c:pt>
                <c:pt idx="1">
                  <c:v>600 тисяч гривень</c:v>
                </c:pt>
                <c:pt idx="2">
                  <c:v>800 тисяч гривень</c:v>
                </c:pt>
                <c:pt idx="3">
                  <c:v>1 мiльйон гривень</c:v>
                </c:pt>
                <c:pt idx="4">
                  <c:v>Гривневий еквiвалент 100 тис. євро</c:v>
                </c:pt>
                <c:pt idx="5">
                  <c:v>Важко сказати</c:v>
                </c:pt>
              </c:strCache>
            </c:strRef>
          </c:cat>
          <c:val>
            <c:numRef>
              <c:f>Лист1!$B$2:$B$7</c:f>
              <c:numCache>
                <c:formatCode>0%</c:formatCode>
                <c:ptCount val="6"/>
                <c:pt idx="0">
                  <c:v>0.27300000000000002</c:v>
                </c:pt>
                <c:pt idx="1">
                  <c:v>0.128</c:v>
                </c:pt>
                <c:pt idx="2">
                  <c:v>0.10100000000000001</c:v>
                </c:pt>
                <c:pt idx="3">
                  <c:v>0.13800000000000001</c:v>
                </c:pt>
                <c:pt idx="4">
                  <c:v>4.5999999999999999E-2</c:v>
                </c:pt>
                <c:pt idx="5">
                  <c:v>0.314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1BEA-44A5-8F90-72C239E82C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6090225563909776"/>
          <c:y val="5.9096813725490194E-2"/>
          <c:w val="0.53909774436090219"/>
          <c:h val="0.9252671568627450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uk-UA"/>
        </a:p>
      </c:txPr>
    </c:legend>
    <c:plotVisOnly val="1"/>
    <c:dispBlanksAs val="gap"/>
    <c:showDLblsOverMax val="0"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 sz="1800"/>
      </a:pPr>
      <a:endParaRPr lang="uk-UA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0232133127400784"/>
          <c:y val="9.2339373867373863E-3"/>
          <c:w val="0.67908931800002881"/>
          <c:h val="0.76870889561272959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Правильна відповідь</c:v>
                </c:pt>
              </c:strCache>
            </c:strRef>
          </c:tx>
          <c:spPr>
            <a:solidFill>
              <a:srgbClr val="0066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2000">
                    <a:solidFill>
                      <a:schemeClr val="bg1"/>
                    </a:solidFill>
                  </a:defRPr>
                </a:pPr>
                <a:endParaRPr lang="uk-UA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Лист1!$B$1:$C$1</c:f>
              <c:strCache>
                <c:ptCount val="2"/>
                <c:pt idx="0">
                  <c:v>2017</c:v>
                </c:pt>
                <c:pt idx="1">
                  <c:v>2019</c:v>
                </c:pt>
              </c:strCache>
            </c:strRef>
          </c:cat>
          <c:val>
            <c:numRef>
              <c:f>Лист1!$B$2:$C$2</c:f>
              <c:numCache>
                <c:formatCode>0%</c:formatCode>
                <c:ptCount val="2"/>
                <c:pt idx="0">
                  <c:v>0.39232303090727816</c:v>
                </c:pt>
                <c:pt idx="1">
                  <c:v>0.36320000000000002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ED1-4134-9ED2-BA2F5028D86A}"/>
            </c:ext>
          </c:extLst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Немає відповіді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2000">
                    <a:solidFill>
                      <a:srgbClr val="FFFFFF"/>
                    </a:solidFill>
                  </a:defRPr>
                </a:pPr>
                <a:endParaRPr lang="uk-UA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Лист1!$B$1:$C$1</c:f>
              <c:strCache>
                <c:ptCount val="2"/>
                <c:pt idx="0">
                  <c:v>2017</c:v>
                </c:pt>
                <c:pt idx="1">
                  <c:v>2019</c:v>
                </c:pt>
              </c:strCache>
            </c:strRef>
          </c:cat>
          <c:val>
            <c:numRef>
              <c:f>Лист1!$B$3:$C$3</c:f>
              <c:numCache>
                <c:formatCode>0%</c:formatCode>
                <c:ptCount val="2"/>
                <c:pt idx="0">
                  <c:v>0.34745762711864409</c:v>
                </c:pt>
                <c:pt idx="1">
                  <c:v>0.438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6ED1-4134-9ED2-BA2F5028D86A}"/>
            </c:ext>
          </c:extLst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Неправильна відповідь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2000">
                    <a:solidFill>
                      <a:srgbClr val="FFFFFF"/>
                    </a:solidFill>
                  </a:defRPr>
                </a:pPr>
                <a:endParaRPr lang="uk-UA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Лист1!$B$1:$C$1</c:f>
              <c:strCache>
                <c:ptCount val="2"/>
                <c:pt idx="0">
                  <c:v>2017</c:v>
                </c:pt>
                <c:pt idx="1">
                  <c:v>2019</c:v>
                </c:pt>
              </c:strCache>
            </c:strRef>
          </c:cat>
          <c:val>
            <c:numRef>
              <c:f>Лист1!$B$4:$C$4</c:f>
              <c:numCache>
                <c:formatCode>0%</c:formatCode>
                <c:ptCount val="2"/>
                <c:pt idx="0">
                  <c:v>0.26021934197407776</c:v>
                </c:pt>
                <c:pt idx="1">
                  <c:v>0.19869999999999999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6ED1-4134-9ED2-BA2F5028D86A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20"/>
        <c:overlap val="100"/>
        <c:axId val="203901080"/>
        <c:axId val="203901472"/>
      </c:barChart>
      <c:catAx>
        <c:axId val="203901080"/>
        <c:scaling>
          <c:orientation val="maxMin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 sz="1600"/>
                </a:pPr>
                <a:r>
                  <a:rPr lang="uk-UA" sz="1600" b="0" noProof="0" dirty="0"/>
                  <a:t>Відмова банку повернути вклад на вимогу вкладника</a:t>
                </a:r>
              </a:p>
            </c:rich>
          </c:tx>
          <c:layout>
            <c:manualLayout>
              <c:xMode val="edge"/>
              <c:yMode val="edge"/>
              <c:x val="6.3479812348642584E-4"/>
              <c:y val="1.3814372835582256E-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noFill/>
            <a:round/>
          </a:ln>
          <a:effectLst/>
        </c:spPr>
        <c:txPr>
          <a:bodyPr rot="-60000000" vert="horz"/>
          <a:lstStyle/>
          <a:p>
            <a:pPr>
              <a:defRPr sz="2000" b="0" baseline="0"/>
            </a:pPr>
            <a:endParaRPr lang="uk-UA"/>
          </a:p>
        </c:txPr>
        <c:crossAx val="203901472"/>
        <c:crosses val="autoZero"/>
        <c:auto val="1"/>
        <c:lblAlgn val="ctr"/>
        <c:lblOffset val="100"/>
        <c:noMultiLvlLbl val="0"/>
      </c:catAx>
      <c:valAx>
        <c:axId val="203901472"/>
        <c:scaling>
          <c:orientation val="minMax"/>
        </c:scaling>
        <c:delete val="1"/>
        <c:axPos val="t"/>
        <c:numFmt formatCode="0%" sourceLinked="1"/>
        <c:majorTickMark val="out"/>
        <c:minorTickMark val="none"/>
        <c:tickLblPos val="nextTo"/>
        <c:crossAx val="2039010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 b="1" i="0" baseline="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uk-UA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0232133127400784"/>
          <c:y val="9.2339373867373863E-3"/>
          <c:w val="0.67908931800002881"/>
          <c:h val="0.76870889561272959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Правильна відповідь</c:v>
                </c:pt>
              </c:strCache>
            </c:strRef>
          </c:tx>
          <c:spPr>
            <a:solidFill>
              <a:srgbClr val="0066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2000">
                    <a:solidFill>
                      <a:schemeClr val="bg1"/>
                    </a:solidFill>
                  </a:defRPr>
                </a:pPr>
                <a:endParaRPr lang="uk-UA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Лист1!$B$1:$C$1</c:f>
              <c:strCache>
                <c:ptCount val="2"/>
                <c:pt idx="0">
                  <c:v>2017</c:v>
                </c:pt>
                <c:pt idx="1">
                  <c:v>2019</c:v>
                </c:pt>
              </c:strCache>
            </c:strRef>
          </c:cat>
          <c:val>
            <c:numRef>
              <c:f>Лист1!$B$2:$C$2</c:f>
              <c:numCache>
                <c:formatCode>0%</c:formatCode>
                <c:ptCount val="2"/>
                <c:pt idx="0">
                  <c:v>0.47956131605184443</c:v>
                </c:pt>
                <c:pt idx="1">
                  <c:v>0.4138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ED1-4134-9ED2-BA2F5028D86A}"/>
            </c:ext>
          </c:extLst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Немає відповіді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2000">
                    <a:solidFill>
                      <a:srgbClr val="FFFFFF"/>
                    </a:solidFill>
                  </a:defRPr>
                </a:pPr>
                <a:endParaRPr lang="uk-UA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Лист1!$B$1:$C$1</c:f>
              <c:strCache>
                <c:ptCount val="2"/>
                <c:pt idx="0">
                  <c:v>2017</c:v>
                </c:pt>
                <c:pt idx="1">
                  <c:v>2019</c:v>
                </c:pt>
              </c:strCache>
            </c:strRef>
          </c:cat>
          <c:val>
            <c:numRef>
              <c:f>Лист1!$B$3:$C$3</c:f>
              <c:numCache>
                <c:formatCode>0%</c:formatCode>
                <c:ptCount val="2"/>
                <c:pt idx="0">
                  <c:v>0.27966101694915252</c:v>
                </c:pt>
                <c:pt idx="1">
                  <c:v>0.3881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6ED1-4134-9ED2-BA2F5028D86A}"/>
            </c:ext>
          </c:extLst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Неправильна відповідь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2000">
                    <a:solidFill>
                      <a:srgbClr val="FFFFFF"/>
                    </a:solidFill>
                  </a:defRPr>
                </a:pPr>
                <a:endParaRPr lang="uk-UA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Лист1!$B$1:$C$1</c:f>
              <c:strCache>
                <c:ptCount val="2"/>
                <c:pt idx="0">
                  <c:v>2017</c:v>
                </c:pt>
                <c:pt idx="1">
                  <c:v>2019</c:v>
                </c:pt>
              </c:strCache>
            </c:strRef>
          </c:cat>
          <c:val>
            <c:numRef>
              <c:f>Лист1!$B$4:$C$4</c:f>
              <c:numCache>
                <c:formatCode>0%</c:formatCode>
                <c:ptCount val="2"/>
                <c:pt idx="0">
                  <c:v>0.24077766699900299</c:v>
                </c:pt>
                <c:pt idx="1">
                  <c:v>0.1981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6ED1-4134-9ED2-BA2F5028D86A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20"/>
        <c:overlap val="100"/>
        <c:axId val="204858128"/>
        <c:axId val="302886264"/>
      </c:barChart>
      <c:catAx>
        <c:axId val="204858128"/>
        <c:scaling>
          <c:orientation val="maxMin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uk-UA" sz="1600" b="0" noProof="0" dirty="0"/>
                  <a:t>Відмова банку повернути вклад після завершення строку</a:t>
                </a:r>
              </a:p>
            </c:rich>
          </c:tx>
          <c:layout>
            <c:manualLayout>
              <c:xMode val="edge"/>
              <c:yMode val="edge"/>
              <c:x val="6.3479812348642552E-4"/>
              <c:y val="1.3814372835582256E-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noFill/>
            <a:round/>
          </a:ln>
          <a:effectLst/>
        </c:spPr>
        <c:txPr>
          <a:bodyPr rot="-60000000" vert="horz"/>
          <a:lstStyle/>
          <a:p>
            <a:pPr>
              <a:defRPr sz="2000" b="0" baseline="0"/>
            </a:pPr>
            <a:endParaRPr lang="uk-UA"/>
          </a:p>
        </c:txPr>
        <c:crossAx val="302886264"/>
        <c:crosses val="autoZero"/>
        <c:auto val="1"/>
        <c:lblAlgn val="ctr"/>
        <c:lblOffset val="100"/>
        <c:noMultiLvlLbl val="0"/>
      </c:catAx>
      <c:valAx>
        <c:axId val="302886264"/>
        <c:scaling>
          <c:orientation val="minMax"/>
        </c:scaling>
        <c:delete val="1"/>
        <c:axPos val="t"/>
        <c:numFmt formatCode="0%" sourceLinked="1"/>
        <c:majorTickMark val="out"/>
        <c:minorTickMark val="none"/>
        <c:tickLblPos val="nextTo"/>
        <c:crossAx val="2048581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 b="1" i="0" baseline="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uk-UA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0232133127400784"/>
          <c:y val="9.2339373867373863E-3"/>
          <c:w val="0.67908931800002881"/>
          <c:h val="0.76870889561272959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Правильна відповідь</c:v>
                </c:pt>
              </c:strCache>
            </c:strRef>
          </c:tx>
          <c:spPr>
            <a:solidFill>
              <a:srgbClr val="0066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2000">
                    <a:solidFill>
                      <a:schemeClr val="bg1"/>
                    </a:solidFill>
                  </a:defRPr>
                </a:pPr>
                <a:endParaRPr lang="uk-UA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Лист1!$B$1:$C$1</c:f>
              <c:strCache>
                <c:ptCount val="2"/>
                <c:pt idx="0">
                  <c:v>2017</c:v>
                </c:pt>
                <c:pt idx="1">
                  <c:v>2019</c:v>
                </c:pt>
              </c:strCache>
            </c:strRef>
          </c:cat>
          <c:val>
            <c:numRef>
              <c:f>Лист1!$B$2:$C$2</c:f>
              <c:numCache>
                <c:formatCode>0%</c:formatCode>
                <c:ptCount val="2"/>
                <c:pt idx="0">
                  <c:v>0.5767696909272183</c:v>
                </c:pt>
                <c:pt idx="1">
                  <c:v>0.73350000000000004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ED1-4134-9ED2-BA2F5028D86A}"/>
            </c:ext>
          </c:extLst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Немає відповіді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2000">
                    <a:solidFill>
                      <a:srgbClr val="FFFFFF"/>
                    </a:solidFill>
                  </a:defRPr>
                </a:pPr>
                <a:endParaRPr lang="uk-UA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Лист1!$B$1:$C$1</c:f>
              <c:strCache>
                <c:ptCount val="2"/>
                <c:pt idx="0">
                  <c:v>2017</c:v>
                </c:pt>
                <c:pt idx="1">
                  <c:v>2019</c:v>
                </c:pt>
              </c:strCache>
            </c:strRef>
          </c:cat>
          <c:val>
            <c:numRef>
              <c:f>Лист1!$B$3:$C$3</c:f>
              <c:numCache>
                <c:formatCode>0%</c:formatCode>
                <c:ptCount val="2"/>
                <c:pt idx="0">
                  <c:v>0.15702891326021934</c:v>
                </c:pt>
                <c:pt idx="1">
                  <c:v>0.10630000000000001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6ED1-4134-9ED2-BA2F5028D86A}"/>
            </c:ext>
          </c:extLst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Неправильна відповідь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2000">
                    <a:solidFill>
                      <a:srgbClr val="FFFFFF"/>
                    </a:solidFill>
                  </a:defRPr>
                </a:pPr>
                <a:endParaRPr lang="uk-UA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Лист1!$B$1:$C$1</c:f>
              <c:strCache>
                <c:ptCount val="2"/>
                <c:pt idx="0">
                  <c:v>2017</c:v>
                </c:pt>
                <c:pt idx="1">
                  <c:v>2019</c:v>
                </c:pt>
              </c:strCache>
            </c:strRef>
          </c:cat>
          <c:val>
            <c:numRef>
              <c:f>Лист1!$B$4:$C$4</c:f>
              <c:numCache>
                <c:formatCode>0%</c:formatCode>
                <c:ptCount val="2"/>
                <c:pt idx="0">
                  <c:v>0.2662013958125623</c:v>
                </c:pt>
                <c:pt idx="1">
                  <c:v>0.16020000000000001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6ED1-4134-9ED2-BA2F5028D86A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20"/>
        <c:overlap val="100"/>
        <c:axId val="302883912"/>
        <c:axId val="302882344"/>
      </c:barChart>
      <c:catAx>
        <c:axId val="302883912"/>
        <c:scaling>
          <c:orientation val="maxMin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 sz="1600"/>
                </a:pPr>
                <a:r>
                  <a:rPr lang="uk-UA" sz="1600" b="0" noProof="0" dirty="0"/>
                  <a:t>Віднесення банку до категорії неплатоспроможних</a:t>
                </a:r>
              </a:p>
            </c:rich>
          </c:tx>
          <c:layout>
            <c:manualLayout>
              <c:xMode val="edge"/>
              <c:yMode val="edge"/>
              <c:x val="6.3479812348642584E-4"/>
              <c:y val="1.3814372835582256E-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noFill/>
            <a:round/>
          </a:ln>
          <a:effectLst/>
        </c:spPr>
        <c:txPr>
          <a:bodyPr rot="-60000000" vert="horz"/>
          <a:lstStyle/>
          <a:p>
            <a:pPr>
              <a:defRPr sz="2000" b="0" baseline="0"/>
            </a:pPr>
            <a:endParaRPr lang="uk-UA"/>
          </a:p>
        </c:txPr>
        <c:crossAx val="302882344"/>
        <c:crosses val="autoZero"/>
        <c:auto val="1"/>
        <c:lblAlgn val="ctr"/>
        <c:lblOffset val="100"/>
        <c:noMultiLvlLbl val="0"/>
      </c:catAx>
      <c:valAx>
        <c:axId val="302882344"/>
        <c:scaling>
          <c:orientation val="minMax"/>
        </c:scaling>
        <c:delete val="1"/>
        <c:axPos val="t"/>
        <c:numFmt formatCode="0%" sourceLinked="1"/>
        <c:majorTickMark val="out"/>
        <c:minorTickMark val="none"/>
        <c:tickLblPos val="nextTo"/>
        <c:crossAx val="3028839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 b="1" i="0" baseline="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uk-UA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0232133127400784"/>
          <c:y val="9.2339373867373863E-3"/>
          <c:w val="0.67908931800002881"/>
          <c:h val="0.76870889561272959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Правильна відповідь</c:v>
                </c:pt>
              </c:strCache>
            </c:strRef>
          </c:tx>
          <c:spPr>
            <a:solidFill>
              <a:srgbClr val="0066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2000">
                    <a:solidFill>
                      <a:schemeClr val="bg1"/>
                    </a:solidFill>
                  </a:defRPr>
                </a:pPr>
                <a:endParaRPr lang="uk-UA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Лист1!$B$1:$C$1</c:f>
              <c:strCache>
                <c:ptCount val="2"/>
                <c:pt idx="0">
                  <c:v>2017</c:v>
                </c:pt>
                <c:pt idx="1">
                  <c:v>2019</c:v>
                </c:pt>
              </c:strCache>
            </c:strRef>
          </c:cat>
          <c:val>
            <c:numRef>
              <c:f>Лист1!$B$2:$C$2</c:f>
              <c:numCache>
                <c:formatCode>0%</c:formatCode>
                <c:ptCount val="2"/>
                <c:pt idx="0">
                  <c:v>0.59970089730807574</c:v>
                </c:pt>
                <c:pt idx="1">
                  <c:v>0.64429999999999998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ED1-4134-9ED2-BA2F5028D86A}"/>
            </c:ext>
          </c:extLst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Немає відповіді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2000">
                    <a:solidFill>
                      <a:srgbClr val="FFFFFF"/>
                    </a:solidFill>
                  </a:defRPr>
                </a:pPr>
                <a:endParaRPr lang="uk-UA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Лист1!$B$1:$C$1</c:f>
              <c:strCache>
                <c:ptCount val="2"/>
                <c:pt idx="0">
                  <c:v>2017</c:v>
                </c:pt>
                <c:pt idx="1">
                  <c:v>2019</c:v>
                </c:pt>
              </c:strCache>
            </c:strRef>
          </c:cat>
          <c:val>
            <c:numRef>
              <c:f>Лист1!$B$3:$C$3</c:f>
              <c:numCache>
                <c:formatCode>0%</c:formatCode>
                <c:ptCount val="2"/>
                <c:pt idx="0">
                  <c:v>0.13110667996011965</c:v>
                </c:pt>
                <c:pt idx="1">
                  <c:v>0.14729999999999999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6ED1-4134-9ED2-BA2F5028D86A}"/>
            </c:ext>
          </c:extLst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Неправильна відповідь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2000">
                    <a:solidFill>
                      <a:srgbClr val="FFFFFF"/>
                    </a:solidFill>
                  </a:defRPr>
                </a:pPr>
                <a:endParaRPr lang="uk-UA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Лист1!$B$1:$C$1</c:f>
              <c:strCache>
                <c:ptCount val="2"/>
                <c:pt idx="0">
                  <c:v>2017</c:v>
                </c:pt>
                <c:pt idx="1">
                  <c:v>2019</c:v>
                </c:pt>
              </c:strCache>
            </c:strRef>
          </c:cat>
          <c:val>
            <c:numRef>
              <c:f>Лист1!$B$4:$C$4</c:f>
              <c:numCache>
                <c:formatCode>0%</c:formatCode>
                <c:ptCount val="2"/>
                <c:pt idx="0">
                  <c:v>0.2691924227318046</c:v>
                </c:pt>
                <c:pt idx="1">
                  <c:v>0.2084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6ED1-4134-9ED2-BA2F5028D86A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20"/>
        <c:overlap val="100"/>
        <c:axId val="302886656"/>
        <c:axId val="302882736"/>
      </c:barChart>
      <c:catAx>
        <c:axId val="302886656"/>
        <c:scaling>
          <c:orientation val="maxMin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 sz="1600"/>
                </a:pPr>
                <a:r>
                  <a:rPr lang="uk-UA" sz="1600" b="0" noProof="0" dirty="0"/>
                  <a:t>Відкликання</a:t>
                </a:r>
                <a:r>
                  <a:rPr lang="uk-UA" sz="1600" b="0" baseline="0" noProof="0" dirty="0"/>
                  <a:t> ліцензії та початок ліквідації</a:t>
                </a:r>
                <a:endParaRPr lang="uk-UA" sz="1600" b="0" noProof="0" dirty="0"/>
              </a:p>
            </c:rich>
          </c:tx>
          <c:layout>
            <c:manualLayout>
              <c:xMode val="edge"/>
              <c:yMode val="edge"/>
              <c:x val="6.3479812348642552E-4"/>
              <c:y val="0.11455978310209486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noFill/>
            <a:round/>
          </a:ln>
          <a:effectLst/>
        </c:spPr>
        <c:txPr>
          <a:bodyPr rot="-60000000" vert="horz"/>
          <a:lstStyle/>
          <a:p>
            <a:pPr>
              <a:defRPr sz="2000" b="0" baseline="0"/>
            </a:pPr>
            <a:endParaRPr lang="uk-UA"/>
          </a:p>
        </c:txPr>
        <c:crossAx val="302882736"/>
        <c:crosses val="autoZero"/>
        <c:auto val="1"/>
        <c:lblAlgn val="ctr"/>
        <c:lblOffset val="100"/>
        <c:noMultiLvlLbl val="0"/>
      </c:catAx>
      <c:valAx>
        <c:axId val="302882736"/>
        <c:scaling>
          <c:orientation val="minMax"/>
        </c:scaling>
        <c:delete val="1"/>
        <c:axPos val="t"/>
        <c:numFmt formatCode="0%" sourceLinked="1"/>
        <c:majorTickMark val="out"/>
        <c:minorTickMark val="none"/>
        <c:tickLblPos val="nextTo"/>
        <c:crossAx val="3028866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3938774452010605"/>
          <c:y val="0.8354914710152016"/>
          <c:w val="0.69394935725414963"/>
          <c:h val="0.16450852898479829"/>
        </c:manualLayout>
      </c:layout>
      <c:overlay val="0"/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 b="1" i="0" baseline="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uk-UA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8073072943413885"/>
          <c:y val="9.2339373867373863E-3"/>
          <c:w val="0.70067995385700854"/>
          <c:h val="0.76870889561272959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Правильна відповідь</c:v>
                </c:pt>
              </c:strCache>
            </c:strRef>
          </c:tx>
          <c:spPr>
            <a:solidFill>
              <a:srgbClr val="0066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2000">
                    <a:solidFill>
                      <a:schemeClr val="bg1"/>
                    </a:solidFill>
                  </a:defRPr>
                </a:pPr>
                <a:endParaRPr lang="uk-UA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Лист1!$B$1:$C$1</c:f>
              <c:strCache>
                <c:ptCount val="2"/>
                <c:pt idx="0">
                  <c:v>2017</c:v>
                </c:pt>
                <c:pt idx="1">
                  <c:v>2019</c:v>
                </c:pt>
              </c:strCache>
            </c:strRef>
          </c:cat>
          <c:val>
            <c:numRef>
              <c:f>Лист1!$B$2:$C$2</c:f>
              <c:numCache>
                <c:formatCode>0%</c:formatCode>
                <c:ptCount val="2"/>
                <c:pt idx="0">
                  <c:v>0.66749750747756731</c:v>
                </c:pt>
                <c:pt idx="1">
                  <c:v>0.85840000000000005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ED1-4134-9ED2-BA2F5028D86A}"/>
            </c:ext>
          </c:extLst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Немає відповіді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2000">
                    <a:solidFill>
                      <a:srgbClr val="FFFFFF"/>
                    </a:solidFill>
                  </a:defRPr>
                </a:pPr>
                <a:endParaRPr lang="uk-UA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Лист1!$B$1:$C$1</c:f>
              <c:strCache>
                <c:ptCount val="2"/>
                <c:pt idx="0">
                  <c:v>2017</c:v>
                </c:pt>
                <c:pt idx="1">
                  <c:v>2019</c:v>
                </c:pt>
              </c:strCache>
            </c:strRef>
          </c:cat>
          <c:val>
            <c:numRef>
              <c:f>Лист1!$B$3:$C$3</c:f>
              <c:numCache>
                <c:formatCode>0%</c:formatCode>
                <c:ptCount val="2"/>
                <c:pt idx="0">
                  <c:v>0.21585244267198406</c:v>
                </c:pt>
                <c:pt idx="1">
                  <c:v>0.1036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6ED1-4134-9ED2-BA2F5028D86A}"/>
            </c:ext>
          </c:extLst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Неправильна відповідь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2000">
                    <a:solidFill>
                      <a:srgbClr val="FFFFFF"/>
                    </a:solidFill>
                  </a:defRPr>
                </a:pPr>
                <a:endParaRPr lang="uk-UA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Лист1!$B$1:$C$1</c:f>
              <c:strCache>
                <c:ptCount val="2"/>
                <c:pt idx="0">
                  <c:v>2017</c:v>
                </c:pt>
                <c:pt idx="1">
                  <c:v>2019</c:v>
                </c:pt>
              </c:strCache>
            </c:strRef>
          </c:cat>
          <c:val>
            <c:numRef>
              <c:f>Лист1!$B$4:$C$4</c:f>
              <c:numCache>
                <c:formatCode>0%</c:formatCode>
                <c:ptCount val="2"/>
                <c:pt idx="0">
                  <c:v>0.11665004985044865</c:v>
                </c:pt>
                <c:pt idx="1">
                  <c:v>3.7999999999999999E-2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6ED1-4134-9ED2-BA2F5028D86A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20"/>
        <c:overlap val="100"/>
        <c:axId val="302887832"/>
        <c:axId val="302885872"/>
      </c:barChart>
      <c:catAx>
        <c:axId val="302887832"/>
        <c:scaling>
          <c:orientation val="maxMin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uk-UA" sz="1800" b="0" noProof="0" dirty="0"/>
                  <a:t>Вклади у гривні</a:t>
                </a:r>
              </a:p>
            </c:rich>
          </c:tx>
          <c:layout>
            <c:manualLayout>
              <c:xMode val="edge"/>
              <c:yMode val="edge"/>
              <c:x val="1.2509614725737812E-2"/>
              <c:y val="0.27213336118595771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noFill/>
            <a:round/>
          </a:ln>
          <a:effectLst/>
        </c:spPr>
        <c:txPr>
          <a:bodyPr rot="-60000000" vert="horz"/>
          <a:lstStyle/>
          <a:p>
            <a:pPr>
              <a:defRPr sz="2000" b="0" baseline="0"/>
            </a:pPr>
            <a:endParaRPr lang="uk-UA"/>
          </a:p>
        </c:txPr>
        <c:crossAx val="302885872"/>
        <c:crosses val="autoZero"/>
        <c:auto val="1"/>
        <c:lblAlgn val="ctr"/>
        <c:lblOffset val="100"/>
        <c:noMultiLvlLbl val="0"/>
      </c:catAx>
      <c:valAx>
        <c:axId val="302885872"/>
        <c:scaling>
          <c:orientation val="minMax"/>
        </c:scaling>
        <c:delete val="1"/>
        <c:axPos val="t"/>
        <c:numFmt formatCode="0%" sourceLinked="1"/>
        <c:majorTickMark val="out"/>
        <c:minorTickMark val="none"/>
        <c:tickLblPos val="nextTo"/>
        <c:crossAx val="3028878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 b="1" i="0" baseline="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uk-UA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8073072943413885"/>
          <c:y val="9.2339373867373863E-3"/>
          <c:w val="0.70067995385700854"/>
          <c:h val="0.76870889561272959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Правильна відповідь</c:v>
                </c:pt>
              </c:strCache>
            </c:strRef>
          </c:tx>
          <c:spPr>
            <a:solidFill>
              <a:srgbClr val="0066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2000">
                    <a:solidFill>
                      <a:schemeClr val="bg1"/>
                    </a:solidFill>
                  </a:defRPr>
                </a:pPr>
                <a:endParaRPr lang="uk-UA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Лист1!$B$1:$C$1</c:f>
              <c:strCache>
                <c:ptCount val="2"/>
                <c:pt idx="0">
                  <c:v>2017</c:v>
                </c:pt>
                <c:pt idx="1">
                  <c:v>2019</c:v>
                </c:pt>
              </c:strCache>
            </c:strRef>
          </c:cat>
          <c:val>
            <c:numRef>
              <c:f>Лист1!$B$2:$C$2</c:f>
              <c:numCache>
                <c:formatCode>0%</c:formatCode>
                <c:ptCount val="2"/>
                <c:pt idx="0">
                  <c:v>0.50697906281156535</c:v>
                </c:pt>
                <c:pt idx="1">
                  <c:v>0.59299999999999997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ED1-4134-9ED2-BA2F5028D86A}"/>
            </c:ext>
          </c:extLst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Немає відповіді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2000">
                    <a:solidFill>
                      <a:srgbClr val="FFFFFF"/>
                    </a:solidFill>
                  </a:defRPr>
                </a:pPr>
                <a:endParaRPr lang="uk-UA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Лист1!$B$1:$C$1</c:f>
              <c:strCache>
                <c:ptCount val="2"/>
                <c:pt idx="0">
                  <c:v>2017</c:v>
                </c:pt>
                <c:pt idx="1">
                  <c:v>2019</c:v>
                </c:pt>
              </c:strCache>
            </c:strRef>
          </c:cat>
          <c:val>
            <c:numRef>
              <c:f>Лист1!$B$3:$C$3</c:f>
              <c:numCache>
                <c:formatCode>0%</c:formatCode>
                <c:ptCount val="2"/>
                <c:pt idx="0">
                  <c:v>0.3165503489531406</c:v>
                </c:pt>
                <c:pt idx="1">
                  <c:v>0.23910000000000001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6ED1-4134-9ED2-BA2F5028D86A}"/>
            </c:ext>
          </c:extLst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Неправильна відповідь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2000">
                    <a:solidFill>
                      <a:srgbClr val="FFFFFF"/>
                    </a:solidFill>
                  </a:defRPr>
                </a:pPr>
                <a:endParaRPr lang="uk-UA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Лист1!$B$1:$C$1</c:f>
              <c:strCache>
                <c:ptCount val="2"/>
                <c:pt idx="0">
                  <c:v>2017</c:v>
                </c:pt>
                <c:pt idx="1">
                  <c:v>2019</c:v>
                </c:pt>
              </c:strCache>
            </c:strRef>
          </c:cat>
          <c:val>
            <c:numRef>
              <c:f>Лист1!$B$4:$C$4</c:f>
              <c:numCache>
                <c:formatCode>0%</c:formatCode>
                <c:ptCount val="2"/>
                <c:pt idx="0">
                  <c:v>0.17647058823529413</c:v>
                </c:pt>
                <c:pt idx="1">
                  <c:v>0.16789999999999999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6ED1-4134-9ED2-BA2F5028D86A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20"/>
        <c:overlap val="100"/>
        <c:axId val="302889008"/>
        <c:axId val="302889400"/>
      </c:barChart>
      <c:catAx>
        <c:axId val="302889008"/>
        <c:scaling>
          <c:orientation val="maxMin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uk-UA" sz="1800" b="0" noProof="0" dirty="0"/>
                  <a:t>Вклади у валюті</a:t>
                </a:r>
              </a:p>
            </c:rich>
          </c:tx>
          <c:layout>
            <c:manualLayout>
              <c:xMode val="edge"/>
              <c:yMode val="edge"/>
              <c:x val="1.2509614725737812E-2"/>
              <c:y val="0.27213336118595771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noFill/>
            <a:round/>
          </a:ln>
          <a:effectLst/>
        </c:spPr>
        <c:txPr>
          <a:bodyPr rot="-60000000" vert="horz"/>
          <a:lstStyle/>
          <a:p>
            <a:pPr>
              <a:defRPr sz="2000" b="0" baseline="0"/>
            </a:pPr>
            <a:endParaRPr lang="uk-UA"/>
          </a:p>
        </c:txPr>
        <c:crossAx val="302889400"/>
        <c:crosses val="autoZero"/>
        <c:auto val="1"/>
        <c:lblAlgn val="ctr"/>
        <c:lblOffset val="100"/>
        <c:noMultiLvlLbl val="0"/>
      </c:catAx>
      <c:valAx>
        <c:axId val="302889400"/>
        <c:scaling>
          <c:orientation val="minMax"/>
        </c:scaling>
        <c:delete val="1"/>
        <c:axPos val="t"/>
        <c:numFmt formatCode="0%" sourceLinked="1"/>
        <c:majorTickMark val="out"/>
        <c:minorTickMark val="none"/>
        <c:tickLblPos val="nextTo"/>
        <c:crossAx val="3028890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 b="1" i="0" baseline="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uk-UA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8073072943413885"/>
          <c:y val="9.2339373867373863E-3"/>
          <c:w val="0.70067995385700854"/>
          <c:h val="0.76870889561272959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Правильна відповідь</c:v>
                </c:pt>
              </c:strCache>
            </c:strRef>
          </c:tx>
          <c:spPr>
            <a:solidFill>
              <a:srgbClr val="0066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2000">
                    <a:solidFill>
                      <a:schemeClr val="bg1"/>
                    </a:solidFill>
                  </a:defRPr>
                </a:pPr>
                <a:endParaRPr lang="uk-UA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Лист1!$B$1:$C$1</c:f>
              <c:strCache>
                <c:ptCount val="2"/>
                <c:pt idx="0">
                  <c:v>2017</c:v>
                </c:pt>
                <c:pt idx="1">
                  <c:v>2019</c:v>
                </c:pt>
              </c:strCache>
            </c:strRef>
          </c:cat>
          <c:val>
            <c:numRef>
              <c:f>Лист1!$B$2:$C$2</c:f>
              <c:numCache>
                <c:formatCode>0%</c:formatCode>
                <c:ptCount val="2"/>
                <c:pt idx="0">
                  <c:v>0.50448654037886342</c:v>
                </c:pt>
                <c:pt idx="1">
                  <c:v>0.49020000000000002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ED1-4134-9ED2-BA2F5028D86A}"/>
            </c:ext>
          </c:extLst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Немає відповіді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2000">
                    <a:solidFill>
                      <a:srgbClr val="FFFFFF"/>
                    </a:solidFill>
                  </a:defRPr>
                </a:pPr>
                <a:endParaRPr lang="uk-UA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Лист1!$B$1:$C$1</c:f>
              <c:strCache>
                <c:ptCount val="2"/>
                <c:pt idx="0">
                  <c:v>2017</c:v>
                </c:pt>
                <c:pt idx="1">
                  <c:v>2019</c:v>
                </c:pt>
              </c:strCache>
            </c:strRef>
          </c:cat>
          <c:val>
            <c:numRef>
              <c:f>Лист1!$B$3:$C$3</c:f>
              <c:numCache>
                <c:formatCode>0%</c:formatCode>
                <c:ptCount val="2"/>
                <c:pt idx="0">
                  <c:v>0.34895314057826515</c:v>
                </c:pt>
                <c:pt idx="1">
                  <c:v>0.34239999999999998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6ED1-4134-9ED2-BA2F5028D86A}"/>
            </c:ext>
          </c:extLst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Неправильна відповідь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2000">
                    <a:solidFill>
                      <a:srgbClr val="FFFFFF"/>
                    </a:solidFill>
                  </a:defRPr>
                </a:pPr>
                <a:endParaRPr lang="uk-UA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Лист1!$B$1:$C$1</c:f>
              <c:strCache>
                <c:ptCount val="2"/>
                <c:pt idx="0">
                  <c:v>2017</c:v>
                </c:pt>
                <c:pt idx="1">
                  <c:v>2019</c:v>
                </c:pt>
              </c:strCache>
            </c:strRef>
          </c:cat>
          <c:val>
            <c:numRef>
              <c:f>Лист1!$B$4:$C$4</c:f>
              <c:numCache>
                <c:formatCode>0%</c:formatCode>
                <c:ptCount val="2"/>
                <c:pt idx="0">
                  <c:v>0.1465603190428714</c:v>
                </c:pt>
                <c:pt idx="1">
                  <c:v>0.16739999999999999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6ED1-4134-9ED2-BA2F5028D86A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20"/>
        <c:overlap val="100"/>
        <c:axId val="302883520"/>
        <c:axId val="302884304"/>
      </c:barChart>
      <c:catAx>
        <c:axId val="302883520"/>
        <c:scaling>
          <c:orientation val="maxMin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uk-UA" sz="1800" b="0" noProof="0" dirty="0"/>
                  <a:t>Поточні рахунки</a:t>
                </a:r>
              </a:p>
            </c:rich>
          </c:tx>
          <c:layout>
            <c:manualLayout>
              <c:xMode val="edge"/>
              <c:yMode val="edge"/>
              <c:x val="1.2509614725737812E-2"/>
              <c:y val="0.27213336118595771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noFill/>
            <a:round/>
          </a:ln>
          <a:effectLst/>
        </c:spPr>
        <c:txPr>
          <a:bodyPr rot="-60000000" vert="horz"/>
          <a:lstStyle/>
          <a:p>
            <a:pPr>
              <a:defRPr sz="2000" b="0" baseline="0"/>
            </a:pPr>
            <a:endParaRPr lang="uk-UA"/>
          </a:p>
        </c:txPr>
        <c:crossAx val="302884304"/>
        <c:crosses val="autoZero"/>
        <c:auto val="1"/>
        <c:lblAlgn val="ctr"/>
        <c:lblOffset val="100"/>
        <c:noMultiLvlLbl val="0"/>
      </c:catAx>
      <c:valAx>
        <c:axId val="302884304"/>
        <c:scaling>
          <c:orientation val="minMax"/>
        </c:scaling>
        <c:delete val="1"/>
        <c:axPos val="t"/>
        <c:numFmt formatCode="0%" sourceLinked="1"/>
        <c:majorTickMark val="out"/>
        <c:minorTickMark val="none"/>
        <c:tickLblPos val="nextTo"/>
        <c:crossAx val="3028835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3690929569822844"/>
          <c:y val="0.82429753654114468"/>
          <c:w val="0.71536512474126335"/>
          <c:h val="0.17570246345885523"/>
        </c:manualLayout>
      </c:layout>
      <c:overlay val="0"/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 b="1" i="0" baseline="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uk-UA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8073072943413885"/>
          <c:y val="9.2339373867373863E-3"/>
          <c:w val="0.70067995385700854"/>
          <c:h val="0.76870889561272959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Правильна відповідь</c:v>
                </c:pt>
              </c:strCache>
            </c:strRef>
          </c:tx>
          <c:spPr>
            <a:solidFill>
              <a:srgbClr val="0066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2000">
                    <a:solidFill>
                      <a:schemeClr val="bg1"/>
                    </a:solidFill>
                  </a:defRPr>
                </a:pPr>
                <a:endParaRPr lang="uk-UA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Лист1!$B$1:$C$1</c:f>
              <c:strCache>
                <c:ptCount val="2"/>
                <c:pt idx="0">
                  <c:v>2017</c:v>
                </c:pt>
                <c:pt idx="1">
                  <c:v>2019</c:v>
                </c:pt>
              </c:strCache>
            </c:strRef>
          </c:cat>
          <c:val>
            <c:numRef>
              <c:f>Лист1!$B$2:$C$2</c:f>
              <c:numCache>
                <c:formatCode>0%</c:formatCode>
                <c:ptCount val="2"/>
                <c:pt idx="0">
                  <c:v>0.30408773678963102</c:v>
                </c:pt>
                <c:pt idx="1">
                  <c:v>0.3009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1ED-4F7E-9E57-B1D958FBF5B3}"/>
            </c:ext>
          </c:extLst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Немає відповіді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2000">
                    <a:solidFill>
                      <a:srgbClr val="FFFFFF"/>
                    </a:solidFill>
                  </a:defRPr>
                </a:pPr>
                <a:endParaRPr lang="uk-UA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Лист1!$B$1:$C$1</c:f>
              <c:strCache>
                <c:ptCount val="2"/>
                <c:pt idx="0">
                  <c:v>2017</c:v>
                </c:pt>
                <c:pt idx="1">
                  <c:v>2019</c:v>
                </c:pt>
              </c:strCache>
            </c:strRef>
          </c:cat>
          <c:val>
            <c:numRef>
              <c:f>Лист1!$B$3:$C$3</c:f>
              <c:numCache>
                <c:formatCode>0%</c:formatCode>
                <c:ptCount val="2"/>
                <c:pt idx="0">
                  <c:v>0.50847457627118597</c:v>
                </c:pt>
                <c:pt idx="1">
                  <c:v>0.52529999999999999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1ED-4F7E-9E57-B1D958FBF5B3}"/>
            </c:ext>
          </c:extLst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Неправильна відповідь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2000">
                    <a:solidFill>
                      <a:srgbClr val="FFFFFF"/>
                    </a:solidFill>
                  </a:defRPr>
                </a:pPr>
                <a:endParaRPr lang="uk-UA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Лист1!$B$1:$C$1</c:f>
              <c:strCache>
                <c:ptCount val="2"/>
                <c:pt idx="0">
                  <c:v>2017</c:v>
                </c:pt>
                <c:pt idx="1">
                  <c:v>2019</c:v>
                </c:pt>
              </c:strCache>
            </c:strRef>
          </c:cat>
          <c:val>
            <c:numRef>
              <c:f>Лист1!$B$4:$C$4</c:f>
              <c:numCache>
                <c:formatCode>0%</c:formatCode>
                <c:ptCount val="2"/>
                <c:pt idx="0">
                  <c:v>0.187437686939182</c:v>
                </c:pt>
                <c:pt idx="1">
                  <c:v>0.1739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1ED-4F7E-9E57-B1D958FBF5B3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20"/>
        <c:overlap val="100"/>
        <c:axId val="302884696"/>
        <c:axId val="302885088"/>
      </c:barChart>
      <c:catAx>
        <c:axId val="302884696"/>
        <c:scaling>
          <c:orientation val="maxMin"/>
        </c:scaling>
        <c:delete val="0"/>
        <c:axPos val="l"/>
        <c:title>
          <c:tx>
            <c:rich>
              <a:bodyPr rot="0" vert="horz"/>
              <a:lstStyle/>
              <a:p>
                <a:pPr marL="0" algn="ctr" defTabSz="914400" rtl="0" eaLnBrk="1" latinLnBrk="0" hangingPunct="1">
                  <a:defRPr sz="1800" b="0" i="0" u="none" strike="noStrike" kern="1200" baseline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uk-UA" sz="1800" b="1" i="0" u="none" strike="noStrike" kern="1200" baseline="0" noProof="0" dirty="0">
                    <a:solidFill>
                      <a:prstClr val="black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Вклади, відкриті через веб / мобільний банкінг</a:t>
                </a:r>
              </a:p>
            </c:rich>
          </c:tx>
          <c:layout>
            <c:manualLayout>
              <c:xMode val="edge"/>
              <c:yMode val="edge"/>
              <c:x val="0"/>
              <c:y val="3.9845819553207373E-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noFill/>
            <a:round/>
          </a:ln>
          <a:effectLst/>
        </c:spPr>
        <c:txPr>
          <a:bodyPr rot="-60000000" vert="horz"/>
          <a:lstStyle/>
          <a:p>
            <a:pPr>
              <a:defRPr sz="2000" b="0" baseline="0"/>
            </a:pPr>
            <a:endParaRPr lang="uk-UA"/>
          </a:p>
        </c:txPr>
        <c:crossAx val="302885088"/>
        <c:crosses val="autoZero"/>
        <c:auto val="1"/>
        <c:lblAlgn val="ctr"/>
        <c:lblOffset val="100"/>
        <c:noMultiLvlLbl val="0"/>
      </c:catAx>
      <c:valAx>
        <c:axId val="302885088"/>
        <c:scaling>
          <c:orientation val="minMax"/>
        </c:scaling>
        <c:delete val="1"/>
        <c:axPos val="t"/>
        <c:numFmt formatCode="0%" sourceLinked="1"/>
        <c:majorTickMark val="out"/>
        <c:minorTickMark val="none"/>
        <c:tickLblPos val="nextTo"/>
        <c:crossAx val="3028846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0467018676749541"/>
          <c:y val="0.76487565174133132"/>
          <c:w val="0.88393285632991991"/>
          <c:h val="0.18689639793291218"/>
        </c:manualLayout>
      </c:layout>
      <c:overlay val="0"/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 b="1" i="0" baseline="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uk-UA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8073072943413885"/>
          <c:y val="9.2339373867373863E-3"/>
          <c:w val="0.70067995385700854"/>
          <c:h val="0.54000863813647082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Ні, я так не вважаю – я потребую більше інформації</c:v>
                </c:pt>
              </c:strCache>
            </c:strRef>
          </c:tx>
          <c:spPr>
            <a:solidFill>
              <a:srgbClr val="0066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uk-UA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Лист1!$B$1:$C$1</c:f>
              <c:strCache>
                <c:ptCount val="2"/>
                <c:pt idx="0">
                  <c:v>2017</c:v>
                </c:pt>
                <c:pt idx="1">
                  <c:v>2019</c:v>
                </c:pt>
              </c:strCache>
            </c:strRef>
          </c:cat>
          <c:val>
            <c:numRef>
              <c:f>Лист1!$B$2:$C$2</c:f>
              <c:numCache>
                <c:formatCode>0%</c:formatCode>
                <c:ptCount val="2"/>
                <c:pt idx="0">
                  <c:v>0.56779661016949157</c:v>
                </c:pt>
                <c:pt idx="1">
                  <c:v>0.56230000000000002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ED1-4134-9ED2-BA2F5028D86A}"/>
            </c:ext>
          </c:extLst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Ні, я так не вважаю, однак не бажаю отримати більше інформації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bg1">
                        <a:lumMod val="9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uk-UA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Лист1!$B$1:$C$1</c:f>
              <c:strCache>
                <c:ptCount val="2"/>
                <c:pt idx="0">
                  <c:v>2017</c:v>
                </c:pt>
                <c:pt idx="1">
                  <c:v>2019</c:v>
                </c:pt>
              </c:strCache>
            </c:strRef>
          </c:cat>
          <c:val>
            <c:numRef>
              <c:f>Лист1!$B$3:$C$3</c:f>
              <c:numCache>
                <c:formatCode>0%</c:formatCode>
                <c:ptCount val="2"/>
                <c:pt idx="0">
                  <c:v>0.2213359920239282</c:v>
                </c:pt>
                <c:pt idx="1">
                  <c:v>0.23619999999999999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6ED1-4134-9ED2-BA2F5028D86A}"/>
            </c:ext>
          </c:extLst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Так, я маю достатньо інформації 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rgbClr val="FFFFFF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uk-UA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Лист1!$B$1:$C$1</c:f>
              <c:strCache>
                <c:ptCount val="2"/>
                <c:pt idx="0">
                  <c:v>2017</c:v>
                </c:pt>
                <c:pt idx="1">
                  <c:v>2019</c:v>
                </c:pt>
              </c:strCache>
            </c:strRef>
          </c:cat>
          <c:val>
            <c:numRef>
              <c:f>Лист1!$B$4:$C$4</c:f>
              <c:numCache>
                <c:formatCode>0%</c:formatCode>
                <c:ptCount val="2"/>
                <c:pt idx="0">
                  <c:v>0.1061814556331007</c:v>
                </c:pt>
                <c:pt idx="1">
                  <c:v>7.9000000000000001E-2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6ED1-4134-9ED2-BA2F5028D86A}"/>
            </c:ext>
          </c:extLst>
        </c:ser>
        <c:ser>
          <c:idx val="3"/>
          <c:order val="3"/>
          <c:tx>
            <c:strRef>
              <c:f>Лист1!$A$5</c:f>
              <c:strCache>
                <c:ptCount val="1"/>
                <c:pt idx="0">
                  <c:v>Так, я маю досить інформації, однак хотів би дізнатися більше 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uk-UA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Лист1!$B$1:$C$1</c:f>
              <c:strCache>
                <c:ptCount val="2"/>
                <c:pt idx="0">
                  <c:v>2017</c:v>
                </c:pt>
                <c:pt idx="1">
                  <c:v>2019</c:v>
                </c:pt>
              </c:strCache>
            </c:strRef>
          </c:cat>
          <c:val>
            <c:numRef>
              <c:f>Лист1!$B$5:$C$5</c:f>
              <c:numCache>
                <c:formatCode>0%</c:formatCode>
                <c:ptCount val="2"/>
                <c:pt idx="0">
                  <c:v>4.1874376869391827E-2</c:v>
                </c:pt>
                <c:pt idx="1">
                  <c:v>2.7E-2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EA7-4E90-B2AA-9A52A40548AC}"/>
            </c:ext>
          </c:extLst>
        </c:ser>
        <c:ser>
          <c:idx val="4"/>
          <c:order val="4"/>
          <c:tx>
            <c:strRef>
              <c:f>Лист1!$A$6</c:f>
              <c:strCache>
                <c:ptCount val="1"/>
                <c:pt idx="0">
                  <c:v>Важко сказати</c:v>
                </c:pt>
              </c:strCache>
            </c:strRef>
          </c:tx>
          <c:spPr>
            <a:solidFill>
              <a:schemeClr val="accent5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uk-UA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Лист1!$B$1:$C$1</c:f>
              <c:strCache>
                <c:ptCount val="2"/>
                <c:pt idx="0">
                  <c:v>2017</c:v>
                </c:pt>
                <c:pt idx="1">
                  <c:v>2019</c:v>
                </c:pt>
              </c:strCache>
            </c:strRef>
          </c:cat>
          <c:val>
            <c:numRef>
              <c:f>Лист1!$B$6:$C$6</c:f>
              <c:numCache>
                <c:formatCode>0%</c:formatCode>
                <c:ptCount val="2"/>
                <c:pt idx="0">
                  <c:v>6.2811565304087741E-2</c:v>
                </c:pt>
                <c:pt idx="1">
                  <c:v>9.5699999999999993E-2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EA7-4E90-B2AA-9A52A40548AC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20"/>
        <c:overlap val="100"/>
        <c:axId val="303501944"/>
        <c:axId val="303502728"/>
      </c:barChart>
      <c:catAx>
        <c:axId val="303501944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noFill/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uk-UA"/>
          </a:p>
        </c:txPr>
        <c:crossAx val="303502728"/>
        <c:crosses val="autoZero"/>
        <c:auto val="1"/>
        <c:lblAlgn val="ctr"/>
        <c:lblOffset val="100"/>
        <c:noMultiLvlLbl val="0"/>
      </c:catAx>
      <c:valAx>
        <c:axId val="303502728"/>
        <c:scaling>
          <c:orientation val="minMax"/>
        </c:scaling>
        <c:delete val="1"/>
        <c:axPos val="t"/>
        <c:numFmt formatCode="0%" sourceLinked="1"/>
        <c:majorTickMark val="out"/>
        <c:minorTickMark val="none"/>
        <c:tickLblPos val="nextTo"/>
        <c:crossAx val="3035019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8.8772429213458091E-3"/>
          <c:y val="0.58191961057412023"/>
          <c:w val="0.61919026527968091"/>
          <c:h val="0.4162172897080391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uk-UA"/>
        </a:p>
      </c:txPr>
    </c:legend>
    <c:plotVisOnly val="1"/>
    <c:dispBlanksAs val="gap"/>
    <c:showDLblsOverMax val="0"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 sz="1600" b="1" i="0" baseline="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uk-UA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8073072943413885"/>
          <c:y val="9.2339373867373863E-3"/>
          <c:w val="0.70067995385700854"/>
          <c:h val="0.76870889561272959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Так</c:v>
                </c:pt>
              </c:strCache>
            </c:strRef>
          </c:tx>
          <c:spPr>
            <a:solidFill>
              <a:srgbClr val="0066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2000">
                    <a:solidFill>
                      <a:schemeClr val="bg1"/>
                    </a:solidFill>
                  </a:defRPr>
                </a:pPr>
                <a:endParaRPr lang="uk-UA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Лист1!$B$1:$C$1</c:f>
              <c:strCache>
                <c:ptCount val="2"/>
                <c:pt idx="0">
                  <c:v>2017</c:v>
                </c:pt>
                <c:pt idx="1">
                  <c:v>2019</c:v>
                </c:pt>
              </c:strCache>
            </c:strRef>
          </c:cat>
          <c:val>
            <c:numRef>
              <c:f>Лист1!$B$2:$C$2</c:f>
              <c:numCache>
                <c:formatCode>0%</c:formatCode>
                <c:ptCount val="2"/>
                <c:pt idx="0">
                  <c:v>0.52</c:v>
                </c:pt>
                <c:pt idx="1">
                  <c:v>0.35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04C-4044-A771-51A9052FD521}"/>
            </c:ext>
          </c:extLst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Не можу сказати напевно / Важко сказати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2000">
                    <a:solidFill>
                      <a:srgbClr val="FFFFFF"/>
                    </a:solidFill>
                  </a:defRPr>
                </a:pPr>
                <a:endParaRPr lang="uk-UA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Лист1!$B$1:$C$1</c:f>
              <c:strCache>
                <c:ptCount val="2"/>
                <c:pt idx="0">
                  <c:v>2017</c:v>
                </c:pt>
                <c:pt idx="1">
                  <c:v>2019</c:v>
                </c:pt>
              </c:strCache>
            </c:strRef>
          </c:cat>
          <c:val>
            <c:numRef>
              <c:f>Лист1!$B$3:$C$3</c:f>
              <c:numCache>
                <c:formatCode>0%</c:formatCode>
                <c:ptCount val="2"/>
                <c:pt idx="0">
                  <c:v>0.08</c:v>
                </c:pt>
                <c:pt idx="1">
                  <c:v>0.13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04C-4044-A771-51A9052FD521}"/>
            </c:ext>
          </c:extLst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Ні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2000">
                    <a:solidFill>
                      <a:srgbClr val="FFFFFF"/>
                    </a:solidFill>
                  </a:defRPr>
                </a:pPr>
                <a:endParaRPr lang="uk-UA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Лист1!$B$1:$C$1</c:f>
              <c:strCache>
                <c:ptCount val="2"/>
                <c:pt idx="0">
                  <c:v>2017</c:v>
                </c:pt>
                <c:pt idx="1">
                  <c:v>2019</c:v>
                </c:pt>
              </c:strCache>
            </c:strRef>
          </c:cat>
          <c:val>
            <c:numRef>
              <c:f>Лист1!$B$4:$C$4</c:f>
              <c:numCache>
                <c:formatCode>0%</c:formatCode>
                <c:ptCount val="2"/>
                <c:pt idx="0">
                  <c:v>0.4</c:v>
                </c:pt>
                <c:pt idx="1">
                  <c:v>0.52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04C-4044-A771-51A9052FD521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20"/>
        <c:overlap val="100"/>
        <c:axId val="204693456"/>
        <c:axId val="204694632"/>
      </c:barChart>
      <c:catAx>
        <c:axId val="204693456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noFill/>
            <a:round/>
          </a:ln>
          <a:effectLst/>
        </c:spPr>
        <c:txPr>
          <a:bodyPr rot="-60000000" vert="horz"/>
          <a:lstStyle/>
          <a:p>
            <a:pPr>
              <a:defRPr sz="2000" b="0" baseline="0"/>
            </a:pPr>
            <a:endParaRPr lang="uk-UA"/>
          </a:p>
        </c:txPr>
        <c:crossAx val="204694632"/>
        <c:crosses val="autoZero"/>
        <c:auto val="1"/>
        <c:lblAlgn val="ctr"/>
        <c:lblOffset val="100"/>
        <c:noMultiLvlLbl val="0"/>
      </c:catAx>
      <c:valAx>
        <c:axId val="204694632"/>
        <c:scaling>
          <c:orientation val="minMax"/>
        </c:scaling>
        <c:delete val="1"/>
        <c:axPos val="t"/>
        <c:numFmt formatCode="0%" sourceLinked="1"/>
        <c:majorTickMark val="out"/>
        <c:minorTickMark val="none"/>
        <c:tickLblPos val="nextTo"/>
        <c:crossAx val="2046934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28547638676604381"/>
          <c:y val="0.81658311393226823"/>
          <c:w val="0.71065296599773553"/>
          <c:h val="0.16917708953813634"/>
        </c:manualLayout>
      </c:layout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uk-UA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 b="1" i="0" baseline="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uk-UA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46202632417485351"/>
          <c:y val="6.5830690720393686E-2"/>
          <c:w val="0.42816896813576183"/>
          <c:h val="0.93416930927960629"/>
        </c:manualLayout>
      </c:layout>
      <c:barChart>
        <c:barDir val="bar"/>
        <c:grouping val="clustered"/>
        <c:varyColors val="0"/>
        <c:ser>
          <c:idx val="1"/>
          <c:order val="0"/>
          <c:tx>
            <c:strRef>
              <c:f>Лист1!$C$1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6271-487C-8844-1B8C2E4344D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Важко сказати</c:v>
                </c:pt>
                <c:pt idx="1">
                  <c:v>Відвідування відкритих лекцій або тренінгів</c:v>
                </c:pt>
                <c:pt idx="2">
                  <c:v>Отримання незалежної експертної думки з теле- та радіо інтерв’ю, друкованої преси</c:v>
                </c:pt>
                <c:pt idx="3">
                  <c:v>Звернення до сайту Фонду гарантування вкладів</c:v>
                </c:pt>
                <c:pt idx="4">
                  <c:v>Отримання персональних консультацій</c:v>
                </c:pt>
                <c:pt idx="5">
                  <c:v>Звернення до Фонду гарантування вкладів через гарячу лінію</c:v>
                </c:pt>
                <c:pt idx="6">
                  <c:v>Звернення до банку, у якому відкритий рахунок</c:v>
                </c:pt>
              </c:strCache>
            </c:strRef>
          </c:cat>
          <c:val>
            <c:numRef>
              <c:f>Лист1!$C$2:$C$8</c:f>
              <c:numCache>
                <c:formatCode>0%</c:formatCode>
                <c:ptCount val="7"/>
                <c:pt idx="0">
                  <c:v>0.15279999999999999</c:v>
                </c:pt>
                <c:pt idx="1">
                  <c:v>2.35E-2</c:v>
                </c:pt>
                <c:pt idx="2">
                  <c:v>0.16719999999999999</c:v>
                </c:pt>
                <c:pt idx="3">
                  <c:v>0.2145</c:v>
                </c:pt>
                <c:pt idx="4">
                  <c:v>0.25009999999999999</c:v>
                </c:pt>
                <c:pt idx="5">
                  <c:v>0.25080000000000002</c:v>
                </c:pt>
                <c:pt idx="6">
                  <c:v>0.497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271-487C-8844-1B8C2E4344D1}"/>
            </c:ext>
          </c:extLst>
        </c:ser>
        <c:ser>
          <c:idx val="0"/>
          <c:order val="1"/>
          <c:tx>
            <c:strRef>
              <c:f>Лист1!$B$1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6271-487C-8844-1B8C2E4344D1}"/>
              </c:ext>
            </c:extLst>
          </c:dPt>
          <c:dLbls>
            <c:dLbl>
              <c:idx val="3"/>
              <c:layout>
                <c:manualLayout>
                  <c:x val="4.4185578036078973E-3"/>
                  <c:y val="-1.109803232760692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EB1-43BB-A321-2B8540D7F021}"/>
                </c:ext>
              </c:extLst>
            </c:dLbl>
            <c:dLbl>
              <c:idx val="5"/>
              <c:layout>
                <c:manualLayout>
                  <c:x val="-1.1046394509020756E-3"/>
                  <c:y val="-1.47973764368092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EB1-43BB-A321-2B8540D7F021}"/>
                </c:ext>
              </c:extLst>
            </c:dLbl>
            <c:dLbl>
              <c:idx val="6"/>
              <c:layout>
                <c:manualLayout>
                  <c:x val="0"/>
                  <c:y val="-2.219606465521384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EB1-43BB-A321-2B8540D7F02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Важко сказати</c:v>
                </c:pt>
                <c:pt idx="1">
                  <c:v>Відвідування відкритих лекцій або тренінгів</c:v>
                </c:pt>
                <c:pt idx="2">
                  <c:v>Отримання незалежної експертної думки з теле- та радіо інтерв’ю, друкованої преси</c:v>
                </c:pt>
                <c:pt idx="3">
                  <c:v>Звернення до сайту Фонду гарантування вкладів</c:v>
                </c:pt>
                <c:pt idx="4">
                  <c:v>Отримання персональних консультацій</c:v>
                </c:pt>
                <c:pt idx="5">
                  <c:v>Звернення до Фонду гарантування вкладів через гарячу лінію</c:v>
                </c:pt>
                <c:pt idx="6">
                  <c:v>Звернення до банку, у якому відкритий рахунок</c:v>
                </c:pt>
              </c:strCache>
            </c:strRef>
          </c:cat>
          <c:val>
            <c:numRef>
              <c:f>Лист1!$B$2:$B$8</c:f>
              <c:numCache>
                <c:formatCode>0%</c:formatCode>
                <c:ptCount val="7"/>
                <c:pt idx="0">
                  <c:v>0.11186264308012488</c:v>
                </c:pt>
                <c:pt idx="1">
                  <c:v>3.0176899063475548E-2</c:v>
                </c:pt>
                <c:pt idx="2">
                  <c:v>0.2008324661810614</c:v>
                </c:pt>
                <c:pt idx="3">
                  <c:v>0.22944849115504681</c:v>
                </c:pt>
                <c:pt idx="4">
                  <c:v>0.30593132154006242</c:v>
                </c:pt>
                <c:pt idx="5">
                  <c:v>0.22944849115504681</c:v>
                </c:pt>
                <c:pt idx="6">
                  <c:v>0.5135275754422477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6271-487C-8844-1B8C2E4344D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303504296"/>
        <c:axId val="303497632"/>
      </c:barChart>
      <c:catAx>
        <c:axId val="30350429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 w="635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uk-UA"/>
          </a:p>
        </c:txPr>
        <c:crossAx val="303497632"/>
        <c:crosses val="autoZero"/>
        <c:auto val="1"/>
        <c:lblAlgn val="ctr"/>
        <c:lblOffset val="100"/>
        <c:noMultiLvlLbl val="0"/>
      </c:catAx>
      <c:valAx>
        <c:axId val="303497632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extTo"/>
        <c:crossAx val="3035042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3320272946759295"/>
          <c:y val="0"/>
          <c:w val="0.1788580136407722"/>
          <c:h val="5.53887274013299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uk-UA"/>
        </a:p>
      </c:txPr>
    </c:legend>
    <c:plotVisOnly val="1"/>
    <c:dispBlanksAs val="gap"/>
    <c:showDLblsOverMax val="0"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 sz="1800"/>
      </a:pPr>
      <a:endParaRPr lang="uk-UA"/>
    </a:p>
  </c:txPr>
  <c:externalData r:id="rId3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D950-4CF9-A194-461F10AA6BF2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D950-4CF9-A194-461F10AA6BF2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D950-4CF9-A194-461F10AA6BF2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D950-4CF9-A194-461F10AA6BF2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D950-4CF9-A194-461F10AA6BF2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D950-4CF9-A194-461F10AA6BF2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D950-4CF9-A194-461F10AA6BF2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D950-4CF9-A194-461F10AA6BF2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8-D950-4CF9-A194-461F10AA6BF2}"/>
              </c:ext>
            </c:extLst>
          </c:dPt>
          <c:dPt>
            <c:idx val="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D950-4CF9-A194-461F10AA6BF2}"/>
              </c:ext>
            </c:extLst>
          </c:dPt>
          <c:dPt>
            <c:idx val="1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A-D950-4CF9-A194-461F10AA6BF2}"/>
              </c:ext>
            </c:extLst>
          </c:dPt>
          <c:dPt>
            <c:idx val="1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B-D950-4CF9-A194-461F10AA6BF2}"/>
              </c:ext>
            </c:extLst>
          </c:dPt>
          <c:dPt>
            <c:idx val="1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C-D950-4CF9-A194-461F10AA6BF2}"/>
              </c:ext>
            </c:extLst>
          </c:dPt>
          <c:dPt>
            <c:idx val="1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D-D950-4CF9-A194-461F10AA6BF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Так</c:v>
                </c:pt>
                <c:pt idx="1">
                  <c:v>Нi</c:v>
                </c:pt>
                <c:pt idx="2">
                  <c:v>Не знаю, що це</c:v>
                </c:pt>
              </c:strCache>
            </c:strRef>
          </c:cat>
          <c:val>
            <c:numRef>
              <c:f>Лист1!$B$2:$B$4</c:f>
              <c:numCache>
                <c:formatCode>###0%</c:formatCode>
                <c:ptCount val="3"/>
                <c:pt idx="0">
                  <c:v>0.2219658667429808</c:v>
                </c:pt>
                <c:pt idx="1">
                  <c:v>0.50877908322616294</c:v>
                </c:pt>
                <c:pt idx="2">
                  <c:v>0.26925505003085631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D950-4CF9-A194-461F10AA6BF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10"/>
        <c:axId val="303497240"/>
        <c:axId val="303503904"/>
      </c:barChart>
      <c:catAx>
        <c:axId val="303497240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just">
              <a:defRPr sz="18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303503904"/>
        <c:crosses val="autoZero"/>
        <c:auto val="1"/>
        <c:lblAlgn val="ctr"/>
        <c:lblOffset val="100"/>
        <c:noMultiLvlLbl val="0"/>
      </c:catAx>
      <c:valAx>
        <c:axId val="303503904"/>
        <c:scaling>
          <c:orientation val="minMax"/>
        </c:scaling>
        <c:delete val="1"/>
        <c:axPos val="t"/>
        <c:numFmt formatCode="###0%" sourceLinked="1"/>
        <c:majorTickMark val="out"/>
        <c:minorTickMark val="none"/>
        <c:tickLblPos val="nextTo"/>
        <c:crossAx val="3034972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 sz="1800"/>
      </a:pPr>
      <a:endParaRPr lang="uk-UA"/>
    </a:p>
  </c:txPr>
  <c:externalData r:id="rId3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2573-43AD-B834-96B76973B764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2573-43AD-B834-96B76973B764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2573-43AD-B834-96B76973B764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2573-43AD-B834-96B76973B764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2573-43AD-B834-96B76973B764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2573-43AD-B834-96B76973B764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2573-43AD-B834-96B76973B764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2573-43AD-B834-96B76973B764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8-2573-43AD-B834-96B76973B764}"/>
              </c:ext>
            </c:extLst>
          </c:dPt>
          <c:dPt>
            <c:idx val="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2573-43AD-B834-96B76973B764}"/>
              </c:ext>
            </c:extLst>
          </c:dPt>
          <c:dPt>
            <c:idx val="1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A-2573-43AD-B834-96B76973B764}"/>
              </c:ext>
            </c:extLst>
          </c:dPt>
          <c:dPt>
            <c:idx val="1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B-2573-43AD-B834-96B76973B764}"/>
              </c:ext>
            </c:extLst>
          </c:dPt>
          <c:dPt>
            <c:idx val="1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C-2573-43AD-B834-96B76973B764}"/>
              </c:ext>
            </c:extLst>
          </c:dPt>
          <c:dPt>
            <c:idx val="1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D-2573-43AD-B834-96B76973B76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Лист1!$A$2:$A$9</c:f>
              <c:strCache>
                <c:ptCount val="5"/>
                <c:pt idx="0">
                  <c:v>До суду</c:v>
                </c:pt>
                <c:pt idx="1">
                  <c:v>До Національного банку України</c:v>
                </c:pt>
                <c:pt idx="2">
                  <c:v>До Фонду гарантування вкладів</c:v>
                </c:pt>
                <c:pt idx="3">
                  <c:v>До Міністерства фінансів</c:v>
                </c:pt>
                <c:pt idx="4">
                  <c:v>Важко сказати</c:v>
                </c:pt>
              </c:strCache>
            </c:strRef>
          </c:cat>
          <c:val>
            <c:numRef>
              <c:f>Лист1!$B$2:$B$9</c:f>
              <c:numCache>
                <c:formatCode>0%</c:formatCode>
                <c:ptCount val="5"/>
                <c:pt idx="0">
                  <c:v>0.5897</c:v>
                </c:pt>
                <c:pt idx="1">
                  <c:v>0.24560000000000001</c:v>
                </c:pt>
                <c:pt idx="2">
                  <c:v>0.21579999999999999</c:v>
                </c:pt>
                <c:pt idx="3">
                  <c:v>7.8399999999999997E-2</c:v>
                </c:pt>
                <c:pt idx="4">
                  <c:v>0.19040000000000001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2573-43AD-B834-96B76973B76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10"/>
        <c:axId val="303503512"/>
        <c:axId val="303498416"/>
      </c:barChart>
      <c:catAx>
        <c:axId val="303503512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just">
              <a:defRPr sz="20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uk-UA"/>
          </a:p>
        </c:txPr>
        <c:crossAx val="303498416"/>
        <c:crosses val="autoZero"/>
        <c:auto val="1"/>
        <c:lblAlgn val="ctr"/>
        <c:lblOffset val="100"/>
        <c:noMultiLvlLbl val="0"/>
      </c:catAx>
      <c:valAx>
        <c:axId val="303498416"/>
        <c:scaling>
          <c:orientation val="minMax"/>
        </c:scaling>
        <c:delete val="1"/>
        <c:axPos val="t"/>
        <c:numFmt formatCode="0%" sourceLinked="1"/>
        <c:majorTickMark val="out"/>
        <c:minorTickMark val="none"/>
        <c:tickLblPos val="nextTo"/>
        <c:crossAx val="3035035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 sz="1800"/>
      </a:pPr>
      <a:endParaRPr lang="uk-UA"/>
    </a:p>
  </c:txPr>
  <c:externalData r:id="rId3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53368541525648205"/>
          <c:y val="6.5830690720393686E-2"/>
          <c:w val="0.45813549713353374"/>
          <c:h val="0.93416930927960629"/>
        </c:manualLayout>
      </c:layout>
      <c:barChart>
        <c:barDir val="bar"/>
        <c:grouping val="clustered"/>
        <c:varyColors val="0"/>
        <c:ser>
          <c:idx val="1"/>
          <c:order val="0"/>
          <c:tx>
            <c:strRef>
              <c:f>Лист1!$C$1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03A7-4D42-B5EE-42D92DE490D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Інше</c:v>
                </c:pt>
                <c:pt idx="1">
                  <c:v>Банк не повертає кошти на депозиті і вимагає подовжити дію договору</c:v>
                </c:pt>
                <c:pt idx="2">
                  <c:v>Банк ліквідували, але депозит чи інші кошти були виплачені</c:v>
                </c:pt>
                <c:pt idx="3">
                  <c:v>Банк ліквідували і виплатили лише гарантовану суму</c:v>
                </c:pt>
                <c:pt idx="4">
                  <c:v>Банк обіцяв одні процентні ставки за депозитом, але виплатив менші</c:v>
                </c:pt>
                <c:pt idx="5">
                  <c:v>Банк було ліквідовано, а кошти не повернули</c:v>
                </c:pt>
                <c:pt idx="6">
                  <c:v>Нічого з перерахованого</c:v>
                </c:pt>
              </c:strCache>
            </c:strRef>
          </c:cat>
          <c:val>
            <c:numRef>
              <c:f>Лист1!$C$2:$C$8</c:f>
              <c:numCache>
                <c:formatCode>0%</c:formatCode>
                <c:ptCount val="7"/>
                <c:pt idx="0">
                  <c:v>8.3999999999999995E-3</c:v>
                </c:pt>
                <c:pt idx="1">
                  <c:v>2.12E-2</c:v>
                </c:pt>
                <c:pt idx="2">
                  <c:v>5.4899999999999997E-2</c:v>
                </c:pt>
                <c:pt idx="3">
                  <c:v>6.9500000000000006E-2</c:v>
                </c:pt>
                <c:pt idx="4">
                  <c:v>7.3499999999999996E-2</c:v>
                </c:pt>
                <c:pt idx="5">
                  <c:v>7.7799999999999994E-2</c:v>
                </c:pt>
                <c:pt idx="6">
                  <c:v>0.75570000000000004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3A7-4D42-B5EE-42D92DE490D8}"/>
            </c:ext>
          </c:extLst>
        </c:ser>
        <c:ser>
          <c:idx val="0"/>
          <c:order val="1"/>
          <c:tx>
            <c:strRef>
              <c:f>Лист1!$B$1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03A7-4D42-B5EE-42D92DE490D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Інше</c:v>
                </c:pt>
                <c:pt idx="1">
                  <c:v>Банк не повертає кошти на депозиті і вимагає подовжити дію договору</c:v>
                </c:pt>
                <c:pt idx="2">
                  <c:v>Банк ліквідували, але депозит чи інші кошти були виплачені</c:v>
                </c:pt>
                <c:pt idx="3">
                  <c:v>Банк ліквідували і виплатили лише гарантовану суму</c:v>
                </c:pt>
                <c:pt idx="4">
                  <c:v>Банк обіцяв одні процентні ставки за депозитом, але виплатив менші</c:v>
                </c:pt>
                <c:pt idx="5">
                  <c:v>Банк було ліквідовано, а кошти не повернули</c:v>
                </c:pt>
                <c:pt idx="6">
                  <c:v>Нічого з перерахованого</c:v>
                </c:pt>
              </c:strCache>
            </c:strRef>
          </c:cat>
          <c:val>
            <c:numRef>
              <c:f>Лист1!$B$2:$B$8</c:f>
              <c:numCache>
                <c:formatCode>0%</c:formatCode>
                <c:ptCount val="7"/>
                <c:pt idx="0">
                  <c:v>1.6949152542372881E-2</c:v>
                </c:pt>
                <c:pt idx="1">
                  <c:v>2.1934197407776669E-2</c:v>
                </c:pt>
                <c:pt idx="2">
                  <c:v>7.278165503489531E-2</c:v>
                </c:pt>
                <c:pt idx="3">
                  <c:v>3.8384845463609173E-2</c:v>
                </c:pt>
                <c:pt idx="4">
                  <c:v>5.0348953140578266E-2</c:v>
                </c:pt>
                <c:pt idx="5">
                  <c:v>5.333998005982054E-2</c:v>
                </c:pt>
                <c:pt idx="6">
                  <c:v>0.77068793619142573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03A7-4D42-B5EE-42D92DE490D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303499200"/>
        <c:axId val="303499592"/>
      </c:barChart>
      <c:catAx>
        <c:axId val="30349920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 w="635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uk-UA"/>
          </a:p>
        </c:txPr>
        <c:crossAx val="303499592"/>
        <c:crosses val="autoZero"/>
        <c:auto val="1"/>
        <c:lblAlgn val="ctr"/>
        <c:lblOffset val="100"/>
        <c:noMultiLvlLbl val="0"/>
      </c:catAx>
      <c:valAx>
        <c:axId val="303499592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extTo"/>
        <c:crossAx val="3034992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3320272946759295"/>
          <c:y val="0"/>
          <c:w val="0.1788580136407722"/>
          <c:h val="5.53887274013299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uk-UA"/>
        </a:p>
      </c:txPr>
    </c:legend>
    <c:plotVisOnly val="1"/>
    <c:dispBlanksAs val="gap"/>
    <c:showDLblsOverMax val="0"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 sz="1800"/>
      </a:pPr>
      <a:endParaRPr lang="uk-UA"/>
    </a:p>
  </c:txPr>
  <c:externalData r:id="rId3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46202632417485351"/>
          <c:y val="6.5830690720393686E-2"/>
          <c:w val="0.42816896813576183"/>
          <c:h val="0.93416930927960629"/>
        </c:manualLayout>
      </c:layout>
      <c:barChart>
        <c:barDir val="bar"/>
        <c:grouping val="clustered"/>
        <c:varyColors val="0"/>
        <c:ser>
          <c:idx val="1"/>
          <c:order val="0"/>
          <c:tx>
            <c:strRef>
              <c:f>Лист1!$C$1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0560-4620-8A97-664E821DB33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Важко сказати</c:v>
                </c:pt>
                <c:pt idx="1">
                  <c:v>Інші чинники</c:v>
                </c:pt>
                <c:pt idx="2">
                  <c:v>Надійність/ стабільність банку</c:v>
                </c:pt>
                <c:pt idx="3">
                  <c:v>Рекомендації роботодавців</c:v>
                </c:pt>
                <c:pt idx="4">
                  <c:v>Відсоткова ставка за депозитом</c:v>
                </c:pt>
                <c:pt idx="5">
                  <c:v>Відгуки родичів, друзів та знайомих</c:v>
                </c:pt>
                <c:pt idx="6">
                  <c:v>Наявність гарантії повернення вкладу</c:v>
                </c:pt>
              </c:strCache>
            </c:strRef>
          </c:cat>
          <c:val>
            <c:numRef>
              <c:f>Лист1!$C$2:$C$8</c:f>
              <c:numCache>
                <c:formatCode>0%</c:formatCode>
                <c:ptCount val="7"/>
                <c:pt idx="0">
                  <c:v>1.1900000000000001E-2</c:v>
                </c:pt>
                <c:pt idx="1">
                  <c:v>1.5699999999999999E-2</c:v>
                </c:pt>
                <c:pt idx="2">
                  <c:v>9.4000000000000004E-3</c:v>
                </c:pt>
                <c:pt idx="3">
                  <c:v>0.19289999999999999</c:v>
                </c:pt>
                <c:pt idx="4">
                  <c:v>0.5101</c:v>
                </c:pt>
                <c:pt idx="5">
                  <c:v>0.51919999999999999</c:v>
                </c:pt>
                <c:pt idx="6">
                  <c:v>0.56820000000000004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560-4620-8A97-664E821DB333}"/>
            </c:ext>
          </c:extLst>
        </c:ser>
        <c:ser>
          <c:idx val="0"/>
          <c:order val="1"/>
          <c:tx>
            <c:strRef>
              <c:f>Лист1!$B$1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0560-4620-8A97-664E821DB33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Важко сказати</c:v>
                </c:pt>
                <c:pt idx="1">
                  <c:v>Інші чинники</c:v>
                </c:pt>
                <c:pt idx="2">
                  <c:v>Надійність/ стабільність банку</c:v>
                </c:pt>
                <c:pt idx="3">
                  <c:v>Рекомендації роботодавців</c:v>
                </c:pt>
                <c:pt idx="4">
                  <c:v>Відсоткова ставка за депозитом</c:v>
                </c:pt>
                <c:pt idx="5">
                  <c:v>Відгуки родичів, друзів та знайомих</c:v>
                </c:pt>
                <c:pt idx="6">
                  <c:v>Наявність гарантії повернення вкладу</c:v>
                </c:pt>
              </c:strCache>
            </c:strRef>
          </c:cat>
          <c:val>
            <c:numRef>
              <c:f>Лист1!$B$2:$B$8</c:f>
              <c:numCache>
                <c:formatCode>0%</c:formatCode>
                <c:ptCount val="7"/>
                <c:pt idx="0">
                  <c:v>7.5274177467597209E-2</c:v>
                </c:pt>
                <c:pt idx="1">
                  <c:v>4.1874376869391827E-2</c:v>
                </c:pt>
                <c:pt idx="3">
                  <c:v>0.1769690927218345</c:v>
                </c:pt>
                <c:pt idx="4">
                  <c:v>0.52741774675972086</c:v>
                </c:pt>
                <c:pt idx="5">
                  <c:v>0.49152542372881358</c:v>
                </c:pt>
                <c:pt idx="6">
                  <c:v>0.55782652043868397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0560-4620-8A97-664E821DB33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303499984"/>
        <c:axId val="303500376"/>
      </c:barChart>
      <c:catAx>
        <c:axId val="303499984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 w="635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uk-UA"/>
          </a:p>
        </c:txPr>
        <c:crossAx val="303500376"/>
        <c:crosses val="autoZero"/>
        <c:auto val="1"/>
        <c:lblAlgn val="ctr"/>
        <c:lblOffset val="100"/>
        <c:noMultiLvlLbl val="0"/>
      </c:catAx>
      <c:valAx>
        <c:axId val="303500376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extTo"/>
        <c:crossAx val="3034999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8510965150883931"/>
          <c:y val="0.91422532460819184"/>
          <c:w val="0.36500710038689915"/>
          <c:h val="5.53887274013299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uk-UA"/>
        </a:p>
      </c:txPr>
    </c:legend>
    <c:plotVisOnly val="1"/>
    <c:dispBlanksAs val="gap"/>
    <c:showDLblsOverMax val="0"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 sz="1800"/>
      </a:pPr>
      <a:endParaRPr lang="uk-UA"/>
    </a:p>
  </c:txPr>
  <c:externalData r:id="rId3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9047086086428486"/>
          <c:y val="9.2339373867373863E-3"/>
          <c:w val="0.69093983506056333"/>
          <c:h val="0.54000863813647082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Більшу частину коштів</c:v>
                </c:pt>
              </c:strCache>
            </c:strRef>
          </c:tx>
          <c:spPr>
            <a:solidFill>
              <a:srgbClr val="FF330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5.4111590765896309E-3"/>
                  <c:y val="-4.863396498694499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556-4FDF-A166-4D62A6D14ABD}"/>
                </c:ext>
              </c:extLst>
            </c:dLbl>
            <c:dLbl>
              <c:idx val="1"/>
              <c:layout>
                <c:manualLayout>
                  <c:x val="0"/>
                  <c:y val="-6.98915854933685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D92-4951-BAE9-6A31CD46CA9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2000">
                    <a:solidFill>
                      <a:schemeClr val="tx1"/>
                    </a:solidFill>
                  </a:defRPr>
                </a:pPr>
                <a:endParaRPr lang="uk-UA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Лист1!$B$1:$C$1</c:f>
              <c:strCache>
                <c:ptCount val="2"/>
                <c:pt idx="0">
                  <c:v>2017</c:v>
                </c:pt>
                <c:pt idx="1">
                  <c:v>2019</c:v>
                </c:pt>
              </c:strCache>
            </c:strRef>
          </c:cat>
          <c:val>
            <c:numRef>
              <c:f>Лист1!$B$2:$C$2</c:f>
              <c:numCache>
                <c:formatCode>0%</c:formatCode>
                <c:ptCount val="2"/>
                <c:pt idx="0">
                  <c:v>2.5423728813559324E-2</c:v>
                </c:pt>
                <c:pt idx="1">
                  <c:v>4.5900000000000003E-2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ED1-4134-9ED2-BA2F5028D86A}"/>
            </c:ext>
          </c:extLst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Половину своїх коштів</c:v>
                </c:pt>
              </c:strCache>
            </c:strRef>
          </c:tx>
          <c:spPr>
            <a:solidFill>
              <a:srgbClr val="FF7C80">
                <a:alpha val="40000"/>
              </a:srgb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6.4934074679283008E-3"/>
                  <c:y val="7.950091415503336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556-4FDF-A166-4D62A6D14ABD}"/>
                </c:ext>
              </c:extLst>
            </c:dLbl>
            <c:dLbl>
              <c:idx val="1"/>
              <c:layout>
                <c:manualLayout>
                  <c:x val="-3.8594055682147117E-17"/>
                  <c:y val="3.1062926885941578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D92-4951-BAE9-6A31CD46CA9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2000" b="1">
                    <a:solidFill>
                      <a:schemeClr val="tx1"/>
                    </a:solidFill>
                  </a:defRPr>
                </a:pPr>
                <a:endParaRPr lang="uk-UA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Лист1!$B$1:$C$1</c:f>
              <c:strCache>
                <c:ptCount val="2"/>
                <c:pt idx="0">
                  <c:v>2017</c:v>
                </c:pt>
                <c:pt idx="1">
                  <c:v>2019</c:v>
                </c:pt>
              </c:strCache>
            </c:strRef>
          </c:cat>
          <c:val>
            <c:numRef>
              <c:f>Лист1!$B$3:$C$3</c:f>
              <c:numCache>
                <c:formatCode>0%</c:formatCode>
                <c:ptCount val="2"/>
                <c:pt idx="0">
                  <c:v>4.6859421734795612E-2</c:v>
                </c:pt>
                <c:pt idx="1">
                  <c:v>7.8899999999999998E-2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6ED1-4134-9ED2-BA2F5028D86A}"/>
            </c:ext>
          </c:extLst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Незначну частину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2000">
                    <a:solidFill>
                      <a:schemeClr val="tx1"/>
                    </a:solidFill>
                  </a:defRPr>
                </a:pPr>
                <a:endParaRPr lang="uk-UA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Лист1!$B$1:$C$1</c:f>
              <c:strCache>
                <c:ptCount val="2"/>
                <c:pt idx="0">
                  <c:v>2017</c:v>
                </c:pt>
                <c:pt idx="1">
                  <c:v>2019</c:v>
                </c:pt>
              </c:strCache>
            </c:strRef>
          </c:cat>
          <c:val>
            <c:numRef>
              <c:f>Лист1!$B$4:$C$4</c:f>
              <c:numCache>
                <c:formatCode>0%</c:formatCode>
                <c:ptCount val="2"/>
                <c:pt idx="0">
                  <c:v>0.33050847457627119</c:v>
                </c:pt>
                <c:pt idx="1">
                  <c:v>0.2477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6ED1-4134-9ED2-BA2F5028D86A}"/>
            </c:ext>
          </c:extLst>
        </c:ser>
        <c:ser>
          <c:idx val="3"/>
          <c:order val="3"/>
          <c:tx>
            <c:strRef>
              <c:f>Лист1!$A$5</c:f>
              <c:strCache>
                <c:ptCount val="1"/>
                <c:pt idx="0">
                  <c:v>Не тримаю свої кошти у банку</c:v>
                </c:pt>
              </c:strCache>
            </c:strRef>
          </c:tx>
          <c:spPr>
            <a:solidFill>
              <a:srgbClr val="0066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>
                    <a:solidFill>
                      <a:schemeClr val="tx1"/>
                    </a:solidFill>
                  </a:defRPr>
                </a:pPr>
                <a:endParaRPr lang="uk-UA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Лист1!$B$1:$C$1</c:f>
              <c:strCache>
                <c:ptCount val="2"/>
                <c:pt idx="0">
                  <c:v>2017</c:v>
                </c:pt>
                <c:pt idx="1">
                  <c:v>2019</c:v>
                </c:pt>
              </c:strCache>
            </c:strRef>
          </c:cat>
          <c:val>
            <c:numRef>
              <c:f>Лист1!$B$5:$C$5</c:f>
              <c:numCache>
                <c:formatCode>0%</c:formatCode>
                <c:ptCount val="2"/>
                <c:pt idx="0">
                  <c:v>0.55084745762711862</c:v>
                </c:pt>
                <c:pt idx="1">
                  <c:v>0.55969999999999998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556-4FDF-A166-4D62A6D14ABD}"/>
            </c:ext>
          </c:extLst>
        </c:ser>
        <c:ser>
          <c:idx val="4"/>
          <c:order val="4"/>
          <c:tx>
            <c:strRef>
              <c:f>Лист1!$A$6</c:f>
              <c:strCache>
                <c:ptCount val="1"/>
                <c:pt idx="0">
                  <c:v>Немає відповіді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>
                    <a:solidFill>
                      <a:schemeClr val="tx1"/>
                    </a:solidFill>
                  </a:defRPr>
                </a:pPr>
                <a:endParaRPr lang="uk-UA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Лист1!$B$1:$C$1</c:f>
              <c:strCache>
                <c:ptCount val="2"/>
                <c:pt idx="0">
                  <c:v>2017</c:v>
                </c:pt>
                <c:pt idx="1">
                  <c:v>2019</c:v>
                </c:pt>
              </c:strCache>
            </c:strRef>
          </c:cat>
          <c:val>
            <c:numRef>
              <c:f>Лист1!$B$6:$C$6</c:f>
              <c:numCache>
                <c:formatCode>0%</c:formatCode>
                <c:ptCount val="2"/>
                <c:pt idx="0">
                  <c:v>4.6360917248255237E-2</c:v>
                </c:pt>
                <c:pt idx="1">
                  <c:v>6.7799999999999999E-2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556-4FDF-A166-4D62A6D14ABD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20"/>
        <c:overlap val="100"/>
        <c:axId val="303501160"/>
        <c:axId val="303503120"/>
      </c:barChart>
      <c:catAx>
        <c:axId val="303501160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noFill/>
            <a:round/>
          </a:ln>
          <a:effectLst/>
        </c:spPr>
        <c:txPr>
          <a:bodyPr rot="-60000000" vert="horz"/>
          <a:lstStyle/>
          <a:p>
            <a:pPr>
              <a:defRPr sz="2000" b="0" baseline="0"/>
            </a:pPr>
            <a:endParaRPr lang="uk-UA"/>
          </a:p>
        </c:txPr>
        <c:crossAx val="303503120"/>
        <c:crosses val="autoZero"/>
        <c:auto val="1"/>
        <c:lblAlgn val="ctr"/>
        <c:lblOffset val="100"/>
        <c:noMultiLvlLbl val="0"/>
      </c:catAx>
      <c:valAx>
        <c:axId val="303503120"/>
        <c:scaling>
          <c:orientation val="minMax"/>
        </c:scaling>
        <c:delete val="1"/>
        <c:axPos val="t"/>
        <c:numFmt formatCode="0%" sourceLinked="1"/>
        <c:majorTickMark val="out"/>
        <c:minorTickMark val="none"/>
        <c:tickLblPos val="nextTo"/>
        <c:crossAx val="3035011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22835159242789971"/>
          <c:y val="0.60095979795056154"/>
          <c:w val="0.66174309376399143"/>
          <c:h val="0.26162350078063329"/>
        </c:manualLayout>
      </c:layout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uk-UA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 b="1" i="0" baseline="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uk-UA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46434609138577609"/>
          <c:y val="3.5425913561278083E-2"/>
          <c:w val="0.49747355609327154"/>
          <c:h val="0.9194865600880043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BB6B-4001-A342-05D53364E572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BB6B-4001-A342-05D53364E572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BB6B-4001-A342-05D53364E572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BB6B-4001-A342-05D53364E572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BB6B-4001-A342-05D53364E572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BB6B-4001-A342-05D53364E572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BB6B-4001-A342-05D53364E572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E-BB6B-4001-A342-05D53364E572}"/>
              </c:ext>
            </c:extLst>
          </c:dPt>
          <c:dPt>
            <c:idx val="8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0-BB6B-4001-A342-05D53364E572}"/>
              </c:ext>
            </c:extLst>
          </c:dPt>
          <c:dPt>
            <c:idx val="9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2-BB6B-4001-A342-05D53364E572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4-BB6B-4001-A342-05D53364E572}"/>
              </c:ext>
            </c:extLst>
          </c:dPt>
          <c:dPt>
            <c:idx val="12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6-BB6B-4001-A342-05D53364E572}"/>
              </c:ext>
            </c:extLst>
          </c:dPt>
          <c:dPt>
            <c:idx val="13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8-BB6B-4001-A342-05D53364E572}"/>
              </c:ext>
            </c:extLst>
          </c:dPt>
          <c:dPt>
            <c:idx val="17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A-BB6B-4001-A342-05D53364E57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Не маю заощаджень через низькі доходи</c:v>
                </c:pt>
                <c:pt idx="1">
                  <c:v>Не маю довіри до банків</c:v>
                </c:pt>
                <c:pt idx="2">
                  <c:v>Надаю перевагу іншим способам збереження коштів</c:v>
                </c:pt>
                <c:pt idx="3">
                  <c:v>Маю високий рівень постійних витрат (сплата кредиту, плата за навчання тощо)</c:v>
                </c:pt>
                <c:pt idx="4">
                  <c:v>Не маю постійного місця роботи</c:v>
                </c:pt>
                <c:pt idx="5">
                  <c:v>Важко сказати</c:v>
                </c:pt>
              </c:strCache>
            </c:strRef>
          </c:cat>
          <c:val>
            <c:numRef>
              <c:f>Лист1!$B$2:$B$7</c:f>
              <c:numCache>
                <c:formatCode>0%</c:formatCode>
                <c:ptCount val="6"/>
                <c:pt idx="0">
                  <c:v>0.51739999999999997</c:v>
                </c:pt>
                <c:pt idx="1">
                  <c:v>0.3029</c:v>
                </c:pt>
                <c:pt idx="2">
                  <c:v>0.10199999999999999</c:v>
                </c:pt>
                <c:pt idx="3">
                  <c:v>7.1499999999999994E-2</c:v>
                </c:pt>
                <c:pt idx="4">
                  <c:v>6.9099999999999995E-2</c:v>
                </c:pt>
                <c:pt idx="5">
                  <c:v>4.4699999999999997E-2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B-BB6B-4001-A342-05D53364E57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Pt>
            <c:idx val="14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D-BB6B-4001-A342-05D53364E57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Не маю заощаджень через низькі доходи</c:v>
                </c:pt>
                <c:pt idx="1">
                  <c:v>Не маю довіри до банків</c:v>
                </c:pt>
                <c:pt idx="2">
                  <c:v>Надаю перевагу іншим способам збереження коштів</c:v>
                </c:pt>
                <c:pt idx="3">
                  <c:v>Маю високий рівень постійних витрат (сплата кредиту, плата за навчання тощо)</c:v>
                </c:pt>
                <c:pt idx="4">
                  <c:v>Не маю постійного місця роботи</c:v>
                </c:pt>
                <c:pt idx="5">
                  <c:v>Важко сказати</c:v>
                </c:pt>
              </c:strCache>
            </c:strRef>
          </c:cat>
          <c:val>
            <c:numRef>
              <c:f>Лист1!$C$2:$C$7</c:f>
              <c:numCache>
                <c:formatCode>0%</c:formatCode>
                <c:ptCount val="6"/>
                <c:pt idx="0">
                  <c:v>0.55172413793103403</c:v>
                </c:pt>
                <c:pt idx="1">
                  <c:v>0.44482758620689661</c:v>
                </c:pt>
                <c:pt idx="2">
                  <c:v>8.6206896551724144E-2</c:v>
                </c:pt>
                <c:pt idx="3">
                  <c:v>3.4482758620689655E-2</c:v>
                </c:pt>
                <c:pt idx="4">
                  <c:v>9.3103448275862088E-2</c:v>
                </c:pt>
                <c:pt idx="5">
                  <c:v>7.2413793103448282E-2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E-BB6B-4001-A342-05D53364E57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10"/>
        <c:axId val="304895256"/>
        <c:axId val="304894080"/>
      </c:barChart>
      <c:catAx>
        <c:axId val="304895256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 w="635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just">
              <a:defRPr sz="14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uk-UA"/>
          </a:p>
        </c:txPr>
        <c:crossAx val="304894080"/>
        <c:crosses val="autoZero"/>
        <c:auto val="1"/>
        <c:lblAlgn val="ctr"/>
        <c:lblOffset val="100"/>
        <c:noMultiLvlLbl val="0"/>
      </c:catAx>
      <c:valAx>
        <c:axId val="304894080"/>
        <c:scaling>
          <c:orientation val="minMax"/>
        </c:scaling>
        <c:delete val="1"/>
        <c:axPos val="t"/>
        <c:numFmt formatCode="0%" sourceLinked="1"/>
        <c:majorTickMark val="out"/>
        <c:minorTickMark val="none"/>
        <c:tickLblPos val="nextTo"/>
        <c:crossAx val="3048952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2286330446634992"/>
          <c:y val="0.80340969488188974"/>
          <c:w val="0.11502318118467482"/>
          <c:h val="0.134272637795275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showDLblsOverMax val="0"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 sz="1800"/>
      </a:pPr>
      <a:endParaRPr lang="uk-UA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8073072943413885"/>
          <c:y val="9.2339373867373863E-3"/>
          <c:w val="0.54043012983844807"/>
          <c:h val="0.76870889561272959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Так</c:v>
                </c:pt>
              </c:strCache>
            </c:strRef>
          </c:tx>
          <c:spPr>
            <a:solidFill>
              <a:srgbClr val="0066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2000">
                    <a:solidFill>
                      <a:schemeClr val="bg1"/>
                    </a:solidFill>
                  </a:defRPr>
                </a:pPr>
                <a:endParaRPr lang="uk-UA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Лист1!$B$1:$C$1</c:f>
              <c:strCache>
                <c:ptCount val="2"/>
                <c:pt idx="0">
                  <c:v>2017</c:v>
                </c:pt>
                <c:pt idx="1">
                  <c:v>2019</c:v>
                </c:pt>
              </c:strCache>
            </c:strRef>
          </c:cat>
          <c:val>
            <c:numRef>
              <c:f>Лист1!$B$2:$C$2</c:f>
              <c:numCache>
                <c:formatCode>0%</c:formatCode>
                <c:ptCount val="2"/>
                <c:pt idx="0">
                  <c:v>0.56979062811565306</c:v>
                </c:pt>
                <c:pt idx="1">
                  <c:v>0.60829999999999995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ED1-4134-9ED2-BA2F5028D86A}"/>
            </c:ext>
          </c:extLst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Важко сказати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2000">
                    <a:solidFill>
                      <a:srgbClr val="FFFFFF"/>
                    </a:solidFill>
                  </a:defRPr>
                </a:pPr>
                <a:endParaRPr lang="uk-UA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Лист1!$B$1:$C$1</c:f>
              <c:strCache>
                <c:ptCount val="2"/>
                <c:pt idx="0">
                  <c:v>2017</c:v>
                </c:pt>
                <c:pt idx="1">
                  <c:v>2019</c:v>
                </c:pt>
              </c:strCache>
            </c:strRef>
          </c:cat>
          <c:val>
            <c:numRef>
              <c:f>Лист1!$B$3:$C$3</c:f>
              <c:numCache>
                <c:formatCode>0%</c:formatCode>
                <c:ptCount val="2"/>
                <c:pt idx="0">
                  <c:v>0.22681954137587237</c:v>
                </c:pt>
                <c:pt idx="1">
                  <c:v>0.2666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6ED1-4134-9ED2-BA2F5028D86A}"/>
            </c:ext>
          </c:extLst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Ні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2000">
                    <a:solidFill>
                      <a:srgbClr val="FFFFFF"/>
                    </a:solidFill>
                  </a:defRPr>
                </a:pPr>
                <a:endParaRPr lang="uk-UA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Лист1!$B$1:$C$1</c:f>
              <c:strCache>
                <c:ptCount val="2"/>
                <c:pt idx="0">
                  <c:v>2017</c:v>
                </c:pt>
                <c:pt idx="1">
                  <c:v>2019</c:v>
                </c:pt>
              </c:strCache>
            </c:strRef>
          </c:cat>
          <c:val>
            <c:numRef>
              <c:f>Лист1!$B$4:$C$4</c:f>
              <c:numCache>
                <c:formatCode>0%</c:formatCode>
                <c:ptCount val="2"/>
                <c:pt idx="0">
                  <c:v>0.20338983050847459</c:v>
                </c:pt>
                <c:pt idx="1">
                  <c:v>0.125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6ED1-4134-9ED2-BA2F5028D86A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20"/>
        <c:overlap val="100"/>
        <c:axId val="204695416"/>
        <c:axId val="204459144"/>
      </c:barChart>
      <c:catAx>
        <c:axId val="204695416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noFill/>
            <a:round/>
          </a:ln>
          <a:effectLst/>
        </c:spPr>
        <c:txPr>
          <a:bodyPr rot="-60000000" vert="horz"/>
          <a:lstStyle/>
          <a:p>
            <a:pPr>
              <a:defRPr sz="2000" b="0" baseline="0"/>
            </a:pPr>
            <a:endParaRPr lang="uk-UA"/>
          </a:p>
        </c:txPr>
        <c:crossAx val="204459144"/>
        <c:crosses val="autoZero"/>
        <c:auto val="1"/>
        <c:lblAlgn val="ctr"/>
        <c:lblOffset val="100"/>
        <c:noMultiLvlLbl val="0"/>
      </c:catAx>
      <c:valAx>
        <c:axId val="204459144"/>
        <c:scaling>
          <c:orientation val="minMax"/>
        </c:scaling>
        <c:delete val="1"/>
        <c:axPos val="t"/>
        <c:numFmt formatCode="0%" sourceLinked="1"/>
        <c:majorTickMark val="out"/>
        <c:minorTickMark val="none"/>
        <c:tickLblPos val="nextTo"/>
        <c:crossAx val="2046954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3077083768905891"/>
          <c:y val="0.11205832082767829"/>
          <c:w val="0.16758416576251589"/>
          <c:h val="0.657148978457754"/>
        </c:manualLayout>
      </c:layout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 sz="1400"/>
          </a:pPr>
          <a:endParaRPr lang="uk-UA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 b="1" i="0" baseline="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uk-UA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8073072943413885"/>
          <c:y val="9.2339373867373863E-3"/>
          <c:w val="0.54043012983844807"/>
          <c:h val="0.76870889561272959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Так</c:v>
                </c:pt>
              </c:strCache>
            </c:strRef>
          </c:tx>
          <c:spPr>
            <a:solidFill>
              <a:srgbClr val="0066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2000">
                    <a:solidFill>
                      <a:schemeClr val="bg1"/>
                    </a:solidFill>
                  </a:defRPr>
                </a:pPr>
                <a:endParaRPr lang="uk-UA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Лист1!$B$1:$C$1</c:f>
              <c:strCache>
                <c:ptCount val="2"/>
                <c:pt idx="0">
                  <c:v>2017</c:v>
                </c:pt>
                <c:pt idx="1">
                  <c:v>2019</c:v>
                </c:pt>
              </c:strCache>
            </c:strRef>
          </c:cat>
          <c:val>
            <c:numRef>
              <c:f>Лист1!$B$2:$C$2</c:f>
              <c:numCache>
                <c:formatCode>0%</c:formatCode>
                <c:ptCount val="2"/>
                <c:pt idx="0">
                  <c:v>0.45</c:v>
                </c:pt>
                <c:pt idx="1">
                  <c:v>0.54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ED1-4134-9ED2-BA2F5028D86A}"/>
            </c:ext>
          </c:extLst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Важко сказати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2000">
                    <a:solidFill>
                      <a:srgbClr val="FFFFFF"/>
                    </a:solidFill>
                  </a:defRPr>
                </a:pPr>
                <a:endParaRPr lang="uk-UA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Лист1!$B$1:$C$1</c:f>
              <c:strCache>
                <c:ptCount val="2"/>
                <c:pt idx="0">
                  <c:v>2017</c:v>
                </c:pt>
                <c:pt idx="1">
                  <c:v>2019</c:v>
                </c:pt>
              </c:strCache>
            </c:strRef>
          </c:cat>
          <c:val>
            <c:numRef>
              <c:f>Лист1!$B$3:$C$3</c:f>
              <c:numCache>
                <c:formatCode>0%</c:formatCode>
                <c:ptCount val="2"/>
                <c:pt idx="0">
                  <c:v>0.19</c:v>
                </c:pt>
                <c:pt idx="1">
                  <c:v>0.21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6ED1-4134-9ED2-BA2F5028D86A}"/>
            </c:ext>
          </c:extLst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Ні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2000">
                    <a:solidFill>
                      <a:srgbClr val="FFFFFF"/>
                    </a:solidFill>
                  </a:defRPr>
                </a:pPr>
                <a:endParaRPr lang="uk-UA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Лист1!$B$1:$C$1</c:f>
              <c:strCache>
                <c:ptCount val="2"/>
                <c:pt idx="0">
                  <c:v>2017</c:v>
                </c:pt>
                <c:pt idx="1">
                  <c:v>2019</c:v>
                </c:pt>
              </c:strCache>
            </c:strRef>
          </c:cat>
          <c:val>
            <c:numRef>
              <c:f>Лист1!$B$4:$C$4</c:f>
              <c:numCache>
                <c:formatCode>0%</c:formatCode>
                <c:ptCount val="2"/>
                <c:pt idx="0">
                  <c:v>0.36</c:v>
                </c:pt>
                <c:pt idx="1">
                  <c:v>0.25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6ED1-4134-9ED2-BA2F5028D86A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20"/>
        <c:overlap val="100"/>
        <c:axId val="204455616"/>
        <c:axId val="204459536"/>
      </c:barChart>
      <c:catAx>
        <c:axId val="204455616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noFill/>
            <a:round/>
          </a:ln>
          <a:effectLst/>
        </c:spPr>
        <c:txPr>
          <a:bodyPr rot="-60000000" vert="horz"/>
          <a:lstStyle/>
          <a:p>
            <a:pPr>
              <a:defRPr sz="2000" b="0" baseline="0"/>
            </a:pPr>
            <a:endParaRPr lang="uk-UA"/>
          </a:p>
        </c:txPr>
        <c:crossAx val="204459536"/>
        <c:crosses val="autoZero"/>
        <c:auto val="1"/>
        <c:lblAlgn val="ctr"/>
        <c:lblOffset val="100"/>
        <c:noMultiLvlLbl val="0"/>
      </c:catAx>
      <c:valAx>
        <c:axId val="204459536"/>
        <c:scaling>
          <c:orientation val="minMax"/>
        </c:scaling>
        <c:delete val="1"/>
        <c:axPos val="t"/>
        <c:numFmt formatCode="0%" sourceLinked="1"/>
        <c:majorTickMark val="out"/>
        <c:minorTickMark val="none"/>
        <c:tickLblPos val="nextTo"/>
        <c:crossAx val="2044556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3077083768905891"/>
          <c:y val="0.11205832082767829"/>
          <c:w val="0.16758416576251589"/>
          <c:h val="0.657148978457754"/>
        </c:manualLayout>
      </c:layout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 sz="1400"/>
          </a:pPr>
          <a:endParaRPr lang="uk-UA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 b="1" i="0" baseline="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uk-UA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8073072943413885"/>
          <c:y val="9.2339373867373863E-3"/>
          <c:w val="0.54043012983844807"/>
          <c:h val="0.76870889561272959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Так</c:v>
                </c:pt>
              </c:strCache>
            </c:strRef>
          </c:tx>
          <c:spPr>
            <a:solidFill>
              <a:srgbClr val="0066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2000">
                    <a:solidFill>
                      <a:schemeClr val="bg1"/>
                    </a:solidFill>
                  </a:defRPr>
                </a:pPr>
                <a:endParaRPr lang="uk-UA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Лист1!$B$1:$C$1</c:f>
              <c:strCache>
                <c:ptCount val="2"/>
                <c:pt idx="0">
                  <c:v>2017</c:v>
                </c:pt>
                <c:pt idx="1">
                  <c:v>2019</c:v>
                </c:pt>
              </c:strCache>
            </c:strRef>
          </c:cat>
          <c:val>
            <c:numRef>
              <c:f>Лист1!$B$2:$C$2</c:f>
              <c:numCache>
                <c:formatCode>0%</c:formatCode>
                <c:ptCount val="2"/>
                <c:pt idx="0">
                  <c:v>0.31</c:v>
                </c:pt>
                <c:pt idx="1">
                  <c:v>0.31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ED1-4134-9ED2-BA2F5028D86A}"/>
            </c:ext>
          </c:extLst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Важко сказати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2000">
                    <a:solidFill>
                      <a:srgbClr val="FFFFFF"/>
                    </a:solidFill>
                  </a:defRPr>
                </a:pPr>
                <a:endParaRPr lang="uk-UA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Лист1!$B$1:$C$1</c:f>
              <c:strCache>
                <c:ptCount val="2"/>
                <c:pt idx="0">
                  <c:v>2017</c:v>
                </c:pt>
                <c:pt idx="1">
                  <c:v>2019</c:v>
                </c:pt>
              </c:strCache>
            </c:strRef>
          </c:cat>
          <c:val>
            <c:numRef>
              <c:f>Лист1!$B$3:$C$3</c:f>
              <c:numCache>
                <c:formatCode>0%</c:formatCode>
                <c:ptCount val="2"/>
                <c:pt idx="0">
                  <c:v>0.23</c:v>
                </c:pt>
                <c:pt idx="1">
                  <c:v>0.26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6ED1-4134-9ED2-BA2F5028D86A}"/>
            </c:ext>
          </c:extLst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Ні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2000">
                    <a:solidFill>
                      <a:srgbClr val="FFFFFF"/>
                    </a:solidFill>
                  </a:defRPr>
                </a:pPr>
                <a:endParaRPr lang="uk-UA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Лист1!$B$1:$C$1</c:f>
              <c:strCache>
                <c:ptCount val="2"/>
                <c:pt idx="0">
                  <c:v>2017</c:v>
                </c:pt>
                <c:pt idx="1">
                  <c:v>2019</c:v>
                </c:pt>
              </c:strCache>
            </c:strRef>
          </c:cat>
          <c:val>
            <c:numRef>
              <c:f>Лист1!$B$4:$C$4</c:f>
              <c:numCache>
                <c:formatCode>0%</c:formatCode>
                <c:ptCount val="2"/>
                <c:pt idx="0">
                  <c:v>0.46</c:v>
                </c:pt>
                <c:pt idx="1">
                  <c:v>0.42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6ED1-4134-9ED2-BA2F5028D86A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20"/>
        <c:overlap val="100"/>
        <c:axId val="204459928"/>
        <c:axId val="204460320"/>
      </c:barChart>
      <c:catAx>
        <c:axId val="204459928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noFill/>
            <a:round/>
          </a:ln>
          <a:effectLst/>
        </c:spPr>
        <c:txPr>
          <a:bodyPr rot="-60000000" vert="horz"/>
          <a:lstStyle/>
          <a:p>
            <a:pPr>
              <a:defRPr sz="2000" b="0" baseline="0"/>
            </a:pPr>
            <a:endParaRPr lang="uk-UA"/>
          </a:p>
        </c:txPr>
        <c:crossAx val="204460320"/>
        <c:crosses val="autoZero"/>
        <c:auto val="1"/>
        <c:lblAlgn val="ctr"/>
        <c:lblOffset val="100"/>
        <c:noMultiLvlLbl val="0"/>
      </c:catAx>
      <c:valAx>
        <c:axId val="204460320"/>
        <c:scaling>
          <c:orientation val="minMax"/>
        </c:scaling>
        <c:delete val="1"/>
        <c:axPos val="t"/>
        <c:numFmt formatCode="0%" sourceLinked="1"/>
        <c:majorTickMark val="out"/>
        <c:minorTickMark val="none"/>
        <c:tickLblPos val="nextTo"/>
        <c:crossAx val="2044599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3077083768905891"/>
          <c:y val="0.11205832082767829"/>
          <c:w val="0.16758416576251589"/>
          <c:h val="0.657148978457754"/>
        </c:manualLayout>
      </c:layout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 sz="1400"/>
          </a:pPr>
          <a:endParaRPr lang="uk-UA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 b="1" i="0" baseline="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uk-UA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8073072943413885"/>
          <c:y val="9.2339373867373863E-3"/>
          <c:w val="0.54043012983844807"/>
          <c:h val="0.76870889561272959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Так</c:v>
                </c:pt>
              </c:strCache>
            </c:strRef>
          </c:tx>
          <c:spPr>
            <a:solidFill>
              <a:srgbClr val="0066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2000">
                    <a:solidFill>
                      <a:schemeClr val="bg1"/>
                    </a:solidFill>
                  </a:defRPr>
                </a:pPr>
                <a:endParaRPr lang="uk-UA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Лист1!$B$1:$C$1</c:f>
              <c:strCache>
                <c:ptCount val="2"/>
                <c:pt idx="0">
                  <c:v>2017</c:v>
                </c:pt>
                <c:pt idx="1">
                  <c:v>2019</c:v>
                </c:pt>
              </c:strCache>
            </c:strRef>
          </c:cat>
          <c:val>
            <c:numRef>
              <c:f>Лист1!$B$2:$C$2</c:f>
              <c:numCache>
                <c:formatCode>0%</c:formatCode>
                <c:ptCount val="2"/>
                <c:pt idx="0">
                  <c:v>0.3</c:v>
                </c:pt>
                <c:pt idx="1">
                  <c:v>0.26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ED1-4134-9ED2-BA2F5028D86A}"/>
            </c:ext>
          </c:extLst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Важко сказати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2000">
                    <a:solidFill>
                      <a:srgbClr val="FFFFFF"/>
                    </a:solidFill>
                  </a:defRPr>
                </a:pPr>
                <a:endParaRPr lang="uk-UA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Лист1!$B$1:$C$1</c:f>
              <c:strCache>
                <c:ptCount val="2"/>
                <c:pt idx="0">
                  <c:v>2017</c:v>
                </c:pt>
                <c:pt idx="1">
                  <c:v>2019</c:v>
                </c:pt>
              </c:strCache>
            </c:strRef>
          </c:cat>
          <c:val>
            <c:numRef>
              <c:f>Лист1!$B$3:$C$3</c:f>
              <c:numCache>
                <c:formatCode>0%</c:formatCode>
                <c:ptCount val="2"/>
                <c:pt idx="0">
                  <c:v>0.25</c:v>
                </c:pt>
                <c:pt idx="1">
                  <c:v>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6ED1-4134-9ED2-BA2F5028D86A}"/>
            </c:ext>
          </c:extLst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Ні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2000">
                    <a:solidFill>
                      <a:srgbClr val="FFFFFF"/>
                    </a:solidFill>
                  </a:defRPr>
                </a:pPr>
                <a:endParaRPr lang="uk-UA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Лист1!$B$1:$C$1</c:f>
              <c:strCache>
                <c:ptCount val="2"/>
                <c:pt idx="0">
                  <c:v>2017</c:v>
                </c:pt>
                <c:pt idx="1">
                  <c:v>2019</c:v>
                </c:pt>
              </c:strCache>
            </c:strRef>
          </c:cat>
          <c:val>
            <c:numRef>
              <c:f>Лист1!$B$4:$C$4</c:f>
              <c:numCache>
                <c:formatCode>0%</c:formatCode>
                <c:ptCount val="2"/>
                <c:pt idx="0">
                  <c:v>0.45</c:v>
                </c:pt>
                <c:pt idx="1">
                  <c:v>0.45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6ED1-4134-9ED2-BA2F5028D86A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20"/>
        <c:overlap val="100"/>
        <c:axId val="204458360"/>
        <c:axId val="204456008"/>
      </c:barChart>
      <c:catAx>
        <c:axId val="204458360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noFill/>
            <a:round/>
          </a:ln>
          <a:effectLst/>
        </c:spPr>
        <c:txPr>
          <a:bodyPr rot="-60000000" vert="horz"/>
          <a:lstStyle/>
          <a:p>
            <a:pPr>
              <a:defRPr sz="2000" b="0" baseline="0"/>
            </a:pPr>
            <a:endParaRPr lang="uk-UA"/>
          </a:p>
        </c:txPr>
        <c:crossAx val="204456008"/>
        <c:crosses val="autoZero"/>
        <c:auto val="1"/>
        <c:lblAlgn val="ctr"/>
        <c:lblOffset val="100"/>
        <c:noMultiLvlLbl val="0"/>
      </c:catAx>
      <c:valAx>
        <c:axId val="204456008"/>
        <c:scaling>
          <c:orientation val="minMax"/>
        </c:scaling>
        <c:delete val="1"/>
        <c:axPos val="t"/>
        <c:numFmt formatCode="0%" sourceLinked="1"/>
        <c:majorTickMark val="out"/>
        <c:minorTickMark val="none"/>
        <c:tickLblPos val="nextTo"/>
        <c:crossAx val="2044583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3077083768905891"/>
          <c:y val="0.11205832082767829"/>
          <c:w val="0.16758416576251589"/>
          <c:h val="0.657148978457754"/>
        </c:manualLayout>
      </c:layout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 sz="1400"/>
          </a:pPr>
          <a:endParaRPr lang="uk-UA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 b="1" i="0" baseline="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uk-UA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3031439866243731"/>
          <c:y val="5.1394069762840874E-2"/>
          <c:w val="0.54087577793586272"/>
          <c:h val="0.93718502584541674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accent5">
                <a:alpha val="85000"/>
              </a:schemeClr>
            </a:solidFill>
            <a:ln w="9525" cap="flat" cmpd="sng" algn="ctr">
              <a:noFill/>
              <a:round/>
            </a:ln>
            <a:effectLst/>
          </c:spPr>
          <c:invertIfNegative val="0"/>
          <c:dLbls>
            <c:dLbl>
              <c:idx val="4"/>
              <c:layout>
                <c:manualLayout>
                  <c:x val="-4.166666324912539E-3"/>
                  <c:y val="-1.3172316458161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9F5-4827-8E76-D2E55E6AE41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Аркуш1!$H$15:$H$19</c:f>
              <c:strCache>
                <c:ptCount val="5"/>
                <c:pt idx="0">
                  <c:v>Важко сказати / не знаю</c:v>
                </c:pt>
                <c:pt idx="1">
                  <c:v>Інше</c:v>
                </c:pt>
                <c:pt idx="2">
                  <c:v>Фонд гарантування вкладів</c:v>
                </c:pt>
                <c:pt idx="3">
                  <c:v>Національний банк України, що здійснює нагляд за банками</c:v>
                </c:pt>
                <c:pt idx="4">
                  <c:v>Власники банку</c:v>
                </c:pt>
              </c:strCache>
            </c:strRef>
          </c:cat>
          <c:val>
            <c:numRef>
              <c:f>Аркуш1!$I$15:$I$19</c:f>
              <c:numCache>
                <c:formatCode>0.00%</c:formatCode>
                <c:ptCount val="5"/>
                <c:pt idx="0">
                  <c:v>9.4100000000000003E-2</c:v>
                </c:pt>
                <c:pt idx="1">
                  <c:v>1.6500000000000001E-2</c:v>
                </c:pt>
                <c:pt idx="2">
                  <c:v>5.1400000000000001E-2</c:v>
                </c:pt>
                <c:pt idx="3">
                  <c:v>0.20710000000000001</c:v>
                </c:pt>
                <c:pt idx="4">
                  <c:v>0.63080000000000003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9F5-4827-8E76-D2E55E6AE41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axId val="204453264"/>
        <c:axId val="204453656"/>
      </c:barChart>
      <c:catAx>
        <c:axId val="2044532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cap="all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uk-UA"/>
          </a:p>
        </c:txPr>
        <c:crossAx val="204453656"/>
        <c:crosses val="autoZero"/>
        <c:auto val="1"/>
        <c:lblAlgn val="ctr"/>
        <c:lblOffset val="100"/>
        <c:noMultiLvlLbl val="0"/>
      </c:catAx>
      <c:valAx>
        <c:axId val="204453656"/>
        <c:scaling>
          <c:orientation val="minMax"/>
        </c:scaling>
        <c:delete val="1"/>
        <c:axPos val="b"/>
        <c:numFmt formatCode="0.00%" sourceLinked="1"/>
        <c:majorTickMark val="none"/>
        <c:minorTickMark val="none"/>
        <c:tickLblPos val="nextTo"/>
        <c:crossAx val="2044532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8073072943413885"/>
          <c:y val="9.2339373867373863E-3"/>
          <c:w val="0.70067995385700854"/>
          <c:h val="0.76870889561272959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Правильна відповідь</c:v>
                </c:pt>
              </c:strCache>
            </c:strRef>
          </c:tx>
          <c:spPr>
            <a:solidFill>
              <a:srgbClr val="0066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uk-UA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Лист1!$B$1:$C$1</c:f>
              <c:strCache>
                <c:ptCount val="2"/>
                <c:pt idx="0">
                  <c:v>2017</c:v>
                </c:pt>
                <c:pt idx="1">
                  <c:v>2019</c:v>
                </c:pt>
              </c:strCache>
            </c:strRef>
          </c:cat>
          <c:val>
            <c:numRef>
              <c:f>Лист1!$B$2:$C$2</c:f>
              <c:numCache>
                <c:formatCode>0%</c:formatCode>
                <c:ptCount val="2"/>
                <c:pt idx="0">
                  <c:v>0.49</c:v>
                </c:pt>
                <c:pt idx="1">
                  <c:v>0.46650000000000003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ED1-4134-9ED2-BA2F5028D86A}"/>
            </c:ext>
          </c:extLst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Немає відповіді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2000" b="1" i="0" u="none" strike="noStrike" kern="1200" baseline="0">
                      <a:solidFill>
                        <a:schemeClr val="bg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uk-UA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EBFB-47BA-8F7C-1982D872DF5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uk-UA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Лист1!$B$1:$C$1</c:f>
              <c:strCache>
                <c:ptCount val="2"/>
                <c:pt idx="0">
                  <c:v>2017</c:v>
                </c:pt>
                <c:pt idx="1">
                  <c:v>2019</c:v>
                </c:pt>
              </c:strCache>
            </c:strRef>
          </c:cat>
          <c:val>
            <c:numRef>
              <c:f>Лист1!$B$3:$C$3</c:f>
              <c:numCache>
                <c:formatCode>0%</c:formatCode>
                <c:ptCount val="2"/>
                <c:pt idx="0">
                  <c:v>0.23</c:v>
                </c:pt>
                <c:pt idx="1">
                  <c:v>0.29139999999999999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6ED1-4134-9ED2-BA2F5028D86A}"/>
            </c:ext>
          </c:extLst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Неправильні відповіді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uk-UA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Лист1!$B$1:$C$1</c:f>
              <c:strCache>
                <c:ptCount val="2"/>
                <c:pt idx="0">
                  <c:v>2017</c:v>
                </c:pt>
                <c:pt idx="1">
                  <c:v>2019</c:v>
                </c:pt>
              </c:strCache>
            </c:strRef>
          </c:cat>
          <c:val>
            <c:numRef>
              <c:f>Лист1!$B$4:$C$4</c:f>
              <c:numCache>
                <c:formatCode>0%</c:formatCode>
                <c:ptCount val="2"/>
                <c:pt idx="0">
                  <c:v>0.28000000000000003</c:v>
                </c:pt>
                <c:pt idx="1">
                  <c:v>0.24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6ED1-4134-9ED2-BA2F5028D86A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20"/>
        <c:overlap val="100"/>
        <c:axId val="204454048"/>
        <c:axId val="204456400"/>
      </c:barChart>
      <c:catAx>
        <c:axId val="204454048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uk-UA"/>
          </a:p>
        </c:txPr>
        <c:crossAx val="204456400"/>
        <c:crosses val="autoZero"/>
        <c:auto val="1"/>
        <c:lblAlgn val="ctr"/>
        <c:lblOffset val="100"/>
        <c:noMultiLvlLbl val="0"/>
      </c:catAx>
      <c:valAx>
        <c:axId val="204456400"/>
        <c:scaling>
          <c:orientation val="minMax"/>
        </c:scaling>
        <c:delete val="1"/>
        <c:axPos val="t"/>
        <c:numFmt formatCode="0%" sourceLinked="1"/>
        <c:majorTickMark val="out"/>
        <c:minorTickMark val="none"/>
        <c:tickLblPos val="nextTo"/>
        <c:crossAx val="2044540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26225250334871941"/>
          <c:y val="0.81658311393226823"/>
          <c:w val="0.73387684941505982"/>
          <c:h val="0.1691770895381363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uk-UA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00" b="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uk-UA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Кількість вкладників, %</a:t>
            </a:r>
          </a:p>
        </c:rich>
      </c:tx>
      <c:layout>
        <c:manualLayout>
          <c:xMode val="edge"/>
          <c:yMode val="edge"/>
          <c:x val="2.0184400108036338E-2"/>
          <c:y val="2.7694954128440379E-3"/>
        </c:manualLayout>
      </c:layout>
      <c:overlay val="0"/>
      <c:spPr>
        <a:noFill/>
        <a:ln w="25400">
          <a:noFill/>
        </a:ln>
      </c:spPr>
    </c:title>
    <c:autoTitleDeleted val="0"/>
    <c:view3D>
      <c:rotX val="15"/>
      <c:rotY val="21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0906612133605999E-2"/>
          <c:y val="0.18566170123411785"/>
          <c:w val="0.88138511418898202"/>
          <c:h val="0.54106623026048328"/>
        </c:manualLayout>
      </c:layout>
      <c:pie3DChart>
        <c:varyColors val="1"/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57265160685851224"/>
          <c:y val="0.66275048285852245"/>
          <c:w val="0.4226537910089796"/>
          <c:h val="0.31246047396603788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1050"/>
          </a:pPr>
          <a:endParaRPr lang="uk-UA"/>
        </a:p>
      </c:txPr>
    </c:legend>
    <c:plotVisOnly val="1"/>
    <c:dispBlanksAs val="zero"/>
    <c:showDLblsOverMax val="0"/>
  </c:chart>
  <c:spPr>
    <a:noFill/>
    <a:ln w="9525">
      <a:noFill/>
    </a:ln>
  </c:spPr>
  <c:txPr>
    <a:bodyPr/>
    <a:lstStyle/>
    <a:p>
      <a:pPr>
        <a:defRPr sz="1400" b="0" i="0" u="none" strike="noStrike" baseline="0">
          <a:solidFill>
            <a:srgbClr val="000000"/>
          </a:solidFill>
          <a:latin typeface="Arial Black" panose="020B0A04020102020204" pitchFamily="34" charset="0"/>
          <a:ea typeface="Times New Roman"/>
          <a:cs typeface="Times New Roman"/>
        </a:defRPr>
      </a:pPr>
      <a:endParaRPr lang="uk-UA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colors2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106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 mods="ignoreCSTransforms">
      <cs:styleClr val="0">
        <a:shade val="25000"/>
      </cs:styl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 mods="ignoreCSTransforms">
      <cs:styleClr val="0">
        <a:tint val="25000"/>
      </cs:styl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496F2E-77A4-4E0A-849D-1D451AC8FD94}" type="datetimeFigureOut">
              <a:rPr lang="uk-UA" smtClean="0"/>
              <a:t>21.05.2020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57C677-E62E-4260-80B4-03B1BD55E39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250790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92D6AC-0297-45E5-9DD6-AAE3A81551F2}" type="datetimeFigureOut">
              <a:rPr lang="uk-UA" smtClean="0"/>
              <a:t>21.05.2020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11DCC8-531F-4FAC-A7F4-8070FD2CE5C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300660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079F53-4B93-4B85-90CE-38B406B3152E}" type="slidenum">
              <a:rPr lang="uk-UA" smtClean="0"/>
              <a:t>7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24540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079F53-4B93-4B85-90CE-38B406B3152E}" type="slidenum">
              <a:rPr lang="uk-UA" smtClean="0"/>
              <a:t>10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418268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079F53-4B93-4B85-90CE-38B406B3152E}" type="slidenum">
              <a:rPr lang="uk-UA" smtClean="0">
                <a:solidFill>
                  <a:prstClr val="black"/>
                </a:solidFill>
              </a:rPr>
              <a:pPr/>
              <a:t>14</a:t>
            </a:fld>
            <a:endParaRPr lang="uk-U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16349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низька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об</a:t>
            </a:r>
            <a:r>
              <a:rPr lang="uk-UA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ізнаність</a:t>
            </a:r>
            <a:r>
              <a:rPr lang="uk-U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молоді скоріше всього пояснюється тим, що молодь найрідше задумується про </a:t>
            </a:r>
            <a:r>
              <a:rPr lang="ru-RU" sz="1200" b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довготривал</a:t>
            </a:r>
            <a:r>
              <a:rPr lang="uk-UA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і</a:t>
            </a:r>
            <a:r>
              <a:rPr lang="uk-U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заощадження</a:t>
            </a:r>
          </a:p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11DCC8-531F-4FAC-A7F4-8070FD2CE5C1}" type="slidenum">
              <a:rPr lang="uk-UA" smtClean="0"/>
              <a:t>20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811069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/>
              <a:t>Зразок заголовка</a:t>
            </a:r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/>
              <a:t>Клацніть, щоб редагувати стиль зразка підзаголовка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1C743-FB40-4D76-B68E-C47EAA9AA484}" type="datetimeFigureOut">
              <a:rPr lang="uk-UA" smtClean="0"/>
              <a:t>21.05.2020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9D3A3-8F43-47B6-B43C-F7995558692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47561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1C743-FB40-4D76-B68E-C47EAA9AA484}" type="datetimeFigureOut">
              <a:rPr lang="uk-UA" smtClean="0"/>
              <a:t>21.05.2020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9D3A3-8F43-47B6-B43C-F7995558692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31389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1C743-FB40-4D76-B68E-C47EAA9AA484}" type="datetimeFigureOut">
              <a:rPr lang="uk-UA" smtClean="0"/>
              <a:t>21.05.2020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9D3A3-8F43-47B6-B43C-F7995558692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226710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/>
              <a:t>Зразок заголовка</a:t>
            </a:r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/>
              <a:t>Зразок підзаголовка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17200-7DE0-48EC-8B30-1843618D5906}" type="datetime1">
              <a:rPr lang="uk-UA" smtClean="0"/>
              <a:t>21.05.2020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2471D-1E9C-4507-8851-412313228A1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620757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A0FB5-4AEB-417F-B6AE-5C9F65677FDA}" type="datetime1">
              <a:rPr lang="uk-UA" smtClean="0"/>
              <a:t>21.05.2020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>
          <a:xfrm>
            <a:off x="9321800" y="6356350"/>
            <a:ext cx="2743200" cy="365125"/>
          </a:xfrm>
        </p:spPr>
        <p:txBody>
          <a:bodyPr/>
          <a:lstStyle/>
          <a:p>
            <a:r>
              <a:rPr lang="uk-UA" dirty="0"/>
              <a:t> Слайд </a:t>
            </a:r>
            <a:fld id="{8872471D-1E9C-4507-8851-412313228A14}" type="slidenum">
              <a:rPr lang="uk-UA" smtClean="0"/>
              <a:pPr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7190722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21D2D-C65C-43BD-97A1-F55123FF6011}" type="datetime1">
              <a:rPr lang="uk-UA" smtClean="0"/>
              <a:t>21.05.2020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2471D-1E9C-4507-8851-412313228A1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284787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CE1C9-F75C-4BEE-8400-E6BA23A94FD3}" type="datetime1">
              <a:rPr lang="uk-UA" smtClean="0"/>
              <a:t>21.05.2020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2471D-1E9C-4507-8851-412313228A1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926032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0F435-161D-4EC4-95F4-BAF01C8628B4}" type="datetime1">
              <a:rPr lang="uk-UA" smtClean="0"/>
              <a:t>21.05.2020</a:t>
            </a:fld>
            <a:endParaRPr lang="uk-UA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2471D-1E9C-4507-8851-412313228A1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479134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6D021-189F-4FF1-AE77-03B205141C1F}" type="datetime1">
              <a:rPr lang="uk-UA" smtClean="0"/>
              <a:t>21.05.2020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2471D-1E9C-4507-8851-412313228A1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057684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C6B49-019B-4A84-92C5-532E13F89F21}" type="datetime1">
              <a:rPr lang="uk-UA" smtClean="0"/>
              <a:t>21.05.2020</a:t>
            </a:fld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2471D-1E9C-4507-8851-412313228A1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888794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1D4D-DF4A-4817-AB11-E5D3EBFF49EB}" type="datetime1">
              <a:rPr lang="uk-UA" smtClean="0"/>
              <a:t>21.05.2020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2471D-1E9C-4507-8851-412313228A1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41332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’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1C743-FB40-4D76-B68E-C47EAA9AA484}" type="datetimeFigureOut">
              <a:rPr lang="uk-UA" smtClean="0"/>
              <a:t>21.05.2020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9D3A3-8F43-47B6-B43C-F7995558692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3733489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45095-BEE8-4870-9290-4250783C894C}" type="datetime1">
              <a:rPr lang="uk-UA" smtClean="0"/>
              <a:t>21.05.2020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2471D-1E9C-4507-8851-412313228A1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4500526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8E224-B274-4E76-B460-19B059257E66}" type="datetime1">
              <a:rPr lang="uk-UA" smtClean="0"/>
              <a:t>21.05.2020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2471D-1E9C-4507-8851-412313228A1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4931431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52D63-420F-4B41-8D23-BF31F3CECF89}" type="datetime1">
              <a:rPr lang="uk-UA" smtClean="0"/>
              <a:t>21.05.2020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2471D-1E9C-4507-8851-412313228A1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20585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1C743-FB40-4D76-B68E-C47EAA9AA484}" type="datetimeFigureOut">
              <a:rPr lang="uk-UA" smtClean="0"/>
              <a:t>21.05.2020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9D3A3-8F43-47B6-B43C-F7995558692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10573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1C743-FB40-4D76-B68E-C47EAA9AA484}" type="datetimeFigureOut">
              <a:rPr lang="uk-UA" smtClean="0"/>
              <a:t>21.05.2020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9D3A3-8F43-47B6-B43C-F7995558692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81537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1C743-FB40-4D76-B68E-C47EAA9AA484}" type="datetimeFigureOut">
              <a:rPr lang="uk-UA" smtClean="0"/>
              <a:t>21.05.2020</a:t>
            </a:fld>
            <a:endParaRPr lang="uk-UA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9D3A3-8F43-47B6-B43C-F7995558692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48396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1C743-FB40-4D76-B68E-C47EAA9AA484}" type="datetimeFigureOut">
              <a:rPr lang="uk-UA" smtClean="0"/>
              <a:t>21.05.2020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9D3A3-8F43-47B6-B43C-F7995558692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54816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1C743-FB40-4D76-B68E-C47EAA9AA484}" type="datetimeFigureOut">
              <a:rPr lang="uk-UA" smtClean="0"/>
              <a:t>21.05.2020</a:t>
            </a:fld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9D3A3-8F43-47B6-B43C-F7995558692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10048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1C743-FB40-4D76-B68E-C47EAA9AA484}" type="datetimeFigureOut">
              <a:rPr lang="uk-UA" smtClean="0"/>
              <a:t>21.05.2020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9D3A3-8F43-47B6-B43C-F7995558692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10087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1C743-FB40-4D76-B68E-C47EAA9AA484}" type="datetimeFigureOut">
              <a:rPr lang="uk-UA" smtClean="0"/>
              <a:t>21.05.2020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9D3A3-8F43-47B6-B43C-F7995558692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6291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41C743-FB40-4D76-B68E-C47EAA9AA484}" type="datetimeFigureOut">
              <a:rPr lang="uk-UA" smtClean="0"/>
              <a:t>21.05.2020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C9D3A3-8F43-47B6-B43C-F7995558692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63858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AC18B4-121C-46E9-8C35-211745DD8082}" type="datetime1">
              <a:rPr lang="uk-UA" smtClean="0"/>
              <a:t>21.05.2020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72471D-1E9C-4507-8851-412313228A1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494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1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Relationship Id="rId4" Type="http://schemas.openxmlformats.org/officeDocument/2006/relationships/chart" Target="../charts/chart1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13.xml"/><Relationship Id="rId5" Type="http://schemas.openxmlformats.org/officeDocument/2006/relationships/chart" Target="../charts/chart14.xml"/><Relationship Id="rId4" Type="http://schemas.openxmlformats.org/officeDocument/2006/relationships/chart" Target="../charts/char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13.xml"/><Relationship Id="rId4" Type="http://schemas.openxmlformats.org/officeDocument/2006/relationships/chart" Target="../charts/char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09635" y="4038692"/>
            <a:ext cx="8781815" cy="1130674"/>
          </a:xfrm>
        </p:spPr>
        <p:txBody>
          <a:bodyPr>
            <a:noAutofit/>
          </a:bodyPr>
          <a:lstStyle/>
          <a:p>
            <a:pPr algn="l"/>
            <a:br>
              <a:rPr lang="ru-RU" sz="4000" dirty="0">
                <a:solidFill>
                  <a:srgbClr val="263D9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ru-RU" sz="4000" dirty="0">
                <a:solidFill>
                  <a:srgbClr val="263D9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uk-UA" sz="4000" dirty="0">
              <a:solidFill>
                <a:srgbClr val="263D9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428518" y="4080611"/>
            <a:ext cx="10627605" cy="98398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uk-UA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Оленчик</a:t>
            </a:r>
            <a:r>
              <a:rPr lang="uk-UA" sz="2400" b="1" dirty="0">
                <a:latin typeface="Arial" panose="020B0604020202020204" pitchFamily="34" charset="0"/>
                <a:cs typeface="Arial" panose="020B0604020202020204" pitchFamily="34" charset="0"/>
              </a:rPr>
              <a:t> Андрій Ярославович</a:t>
            </a:r>
          </a:p>
          <a:p>
            <a:pPr algn="l">
              <a:lnSpc>
                <a:spcPct val="100000"/>
              </a:lnSpc>
            </a:pPr>
            <a:r>
              <a:rPr lang="uk-UA" sz="2400" dirty="0">
                <a:latin typeface="Arial" panose="020B0604020202020204" pitchFamily="34" charset="0"/>
                <a:cs typeface="Arial" panose="020B0604020202020204" pitchFamily="34" charset="0"/>
              </a:rPr>
              <a:t>заступник директора-розпорядника </a:t>
            </a:r>
          </a:p>
          <a:p>
            <a:pPr algn="l">
              <a:lnSpc>
                <a:spcPct val="100000"/>
              </a:lnSpc>
            </a:pPr>
            <a:r>
              <a:rPr lang="uk-UA" sz="2400" dirty="0">
                <a:latin typeface="Arial" panose="020B0604020202020204" pitchFamily="34" charset="0"/>
                <a:cs typeface="Arial" panose="020B0604020202020204" pitchFamily="34" charset="0"/>
              </a:rPr>
              <a:t>Фонду гарантування вкладів фізичних осіб</a:t>
            </a:r>
          </a:p>
        </p:txBody>
      </p:sp>
      <p:sp>
        <p:nvSpPr>
          <p:cNvPr id="8" name="Прямокутник 7"/>
          <p:cNvSpPr/>
          <p:nvPr/>
        </p:nvSpPr>
        <p:spPr>
          <a:xfrm>
            <a:off x="1976764" y="898649"/>
            <a:ext cx="9531115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err="1">
                <a:solidFill>
                  <a:srgbClr val="002060"/>
                </a:solidFill>
                <a:latin typeface="Arial Black" panose="020B0A04020102020204" pitchFamily="34" charset="0"/>
              </a:rPr>
              <a:t>Обізнаність</a:t>
            </a:r>
            <a:r>
              <a:rPr lang="ru-RU" sz="3200" b="1" dirty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Arial Black" panose="020B0A04020102020204" pitchFamily="34" charset="0"/>
              </a:rPr>
              <a:t>споживачів</a:t>
            </a:r>
            <a:r>
              <a:rPr lang="ru-RU" sz="3200" b="1" dirty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</a:p>
          <a:p>
            <a:r>
              <a:rPr lang="ru-RU" sz="3200" b="1" dirty="0" err="1">
                <a:solidFill>
                  <a:srgbClr val="002060"/>
                </a:solidFill>
                <a:latin typeface="Arial Black" panose="020B0A04020102020204" pitchFamily="34" charset="0"/>
              </a:rPr>
              <a:t>фінансових</a:t>
            </a:r>
            <a:r>
              <a:rPr lang="ru-RU" sz="3200" b="1" dirty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Arial Black" panose="020B0A04020102020204" pitchFamily="34" charset="0"/>
              </a:rPr>
              <a:t>послуг</a:t>
            </a:r>
            <a:r>
              <a:rPr lang="ru-RU" sz="3200" b="1" dirty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Arial Black" panose="020B0A04020102020204" pitchFamily="34" charset="0"/>
              </a:rPr>
              <a:t>України</a:t>
            </a:r>
            <a:r>
              <a:rPr lang="ru-RU" sz="3200" b="1" dirty="0">
                <a:solidFill>
                  <a:srgbClr val="002060"/>
                </a:solidFill>
                <a:latin typeface="Arial Black" panose="020B0A04020102020204" pitchFamily="34" charset="0"/>
              </a:rPr>
              <a:t> про систему гарантування вкладів - 2019</a:t>
            </a:r>
            <a:br>
              <a:rPr lang="ru-RU" sz="3600" b="1" dirty="0">
                <a:latin typeface="Arial Black" panose="020B0A04020102020204" pitchFamily="34" charset="0"/>
              </a:rPr>
            </a:br>
            <a:br>
              <a:rPr lang="ru-RU" sz="2800" b="1" dirty="0">
                <a:latin typeface="Arial Black" panose="020B0A04020102020204" pitchFamily="34" charset="0"/>
              </a:rPr>
            </a:br>
            <a:r>
              <a:rPr lang="ru-RU" sz="2400" b="1" dirty="0" err="1">
                <a:latin typeface="Arial Black" panose="020B0A04020102020204" pitchFamily="34" charset="0"/>
              </a:rPr>
              <a:t>Результати</a:t>
            </a:r>
            <a:r>
              <a:rPr lang="ru-RU" sz="2400" b="1" dirty="0">
                <a:latin typeface="Arial Black" panose="020B0A04020102020204" pitchFamily="34" charset="0"/>
              </a:rPr>
              <a:t> </a:t>
            </a:r>
            <a:r>
              <a:rPr lang="ru-RU" sz="2400" b="1" dirty="0" err="1">
                <a:latin typeface="Arial Black" panose="020B0A04020102020204" pitchFamily="34" charset="0"/>
              </a:rPr>
              <a:t>дослідження</a:t>
            </a:r>
            <a:endParaRPr lang="uk-UA" sz="2800" b="1" dirty="0">
              <a:latin typeface="Arial Black" panose="020B0A04020102020204" pitchFamily="34" charset="0"/>
            </a:endParaRPr>
          </a:p>
        </p:txBody>
      </p:sp>
      <p:sp>
        <p:nvSpPr>
          <p:cNvPr id="9" name="Прямокутник 8"/>
          <p:cNvSpPr/>
          <p:nvPr/>
        </p:nvSpPr>
        <p:spPr>
          <a:xfrm>
            <a:off x="506776" y="3488500"/>
            <a:ext cx="11001103" cy="272471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prstClr val="white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3740" y="40050"/>
            <a:ext cx="1333500" cy="1333500"/>
          </a:xfrm>
          <a:prstGeom prst="rect">
            <a:avLst/>
          </a:prstGeom>
        </p:spPr>
      </p:pic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9321800" y="6356350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Слайд </a:t>
            </a:r>
            <a:fld id="{8872471D-1E9C-4507-8851-412313228A14}" type="slidenum">
              <a:rPr kumimoji="0" lang="uk-U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uk-UA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6972" y="5501232"/>
            <a:ext cx="4120818" cy="9000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 bwMode="gray">
          <a:xfrm>
            <a:off x="4191001" y="5550127"/>
            <a:ext cx="2200274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uk-UA" sz="1200" cap="all" dirty="0">
                <a:solidFill>
                  <a:srgbClr val="808080"/>
                </a:solidFill>
                <a:latin typeface="Arial"/>
                <a:ea typeface="Calibri"/>
              </a:rPr>
              <a:t>Дослідження проводилось </a:t>
            </a:r>
          </a:p>
          <a:p>
            <a:pPr algn="r"/>
            <a:r>
              <a:rPr lang="uk-UA" sz="1200" cap="all" dirty="0">
                <a:solidFill>
                  <a:srgbClr val="808080"/>
                </a:solidFill>
                <a:latin typeface="Arial"/>
                <a:ea typeface="Calibri"/>
              </a:rPr>
              <a:t>ЗА ПІДТРИМКИ</a:t>
            </a:r>
            <a:endParaRPr lang="en-US" sz="1200" dirty="0" err="1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4272000" y="5369685"/>
            <a:ext cx="7920000" cy="0"/>
          </a:xfrm>
          <a:prstGeom prst="line">
            <a:avLst/>
          </a:prstGeom>
          <a:ln w="12700">
            <a:solidFill>
              <a:schemeClr val="tx2">
                <a:lumMod val="60000"/>
                <a:lumOff val="4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82774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номера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0D23E-0A9A-465E-B4A3-23C60EB9828D}" type="slidenum">
              <a:rPr lang="uk-UA" smtClean="0"/>
              <a:t>10</a:t>
            </a:fld>
            <a:endParaRPr lang="uk-UA"/>
          </a:p>
        </p:txBody>
      </p:sp>
      <p:sp>
        <p:nvSpPr>
          <p:cNvPr id="4" name="Прямокутник 3"/>
          <p:cNvSpPr/>
          <p:nvPr/>
        </p:nvSpPr>
        <p:spPr>
          <a:xfrm>
            <a:off x="0" y="0"/>
            <a:ext cx="3782291" cy="6858000"/>
          </a:xfrm>
          <a:prstGeom prst="rect">
            <a:avLst/>
          </a:prstGeom>
          <a:solidFill>
            <a:srgbClr val="37499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000" b="1" dirty="0">
                <a:latin typeface="Arial" panose="020B0604020202020204" pitchFamily="34" charset="0"/>
                <a:cs typeface="Arial" panose="020B0604020202020204" pitchFamily="34" charset="0"/>
              </a:rPr>
              <a:t>Понад 50% респондентів вибрали варіант «ВАЖКО СКАЗАТИ» </a:t>
            </a:r>
          </a:p>
          <a:p>
            <a:pPr algn="ctr"/>
            <a:r>
              <a:rPr lang="uk-UA" sz="3000" b="1" dirty="0">
                <a:latin typeface="Arial" panose="020B0604020202020204" pitchFamily="34" charset="0"/>
                <a:cs typeface="Arial" panose="020B0604020202020204" pitchFamily="34" charset="0"/>
              </a:rPr>
              <a:t>на запитання </a:t>
            </a:r>
            <a:b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3000" b="1" dirty="0">
                <a:latin typeface="Arial" panose="020B0604020202020204" pitchFamily="34" charset="0"/>
                <a:cs typeface="Arial" panose="020B0604020202020204" pitchFamily="34" charset="0"/>
              </a:rPr>
              <a:t>«Чи гарантує Фонд вклади, відкриті онлайн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r>
              <a:rPr lang="uk-UA" sz="3000" b="1" dirty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r>
              <a:rPr lang="uk-UA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uk-UA" sz="3000" b="1" dirty="0">
              <a:ln/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Объект 2"/>
          <p:cNvSpPr txBox="1">
            <a:spLocks/>
          </p:cNvSpPr>
          <p:nvPr/>
        </p:nvSpPr>
        <p:spPr>
          <a:xfrm>
            <a:off x="4972851" y="384750"/>
            <a:ext cx="7275497" cy="6586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uk-UA" b="1" i="1" dirty="0">
                <a:latin typeface="Arial" pitchFamily="34" charset="0"/>
                <a:cs typeface="Arial" pitchFamily="34" charset="0"/>
              </a:rPr>
              <a:t>Чи гарантуються Фондом гарантування вкладів</a:t>
            </a:r>
            <a:endParaRPr lang="ru-RU" b="1" i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6" name="Диаграмма 7"/>
          <p:cNvGraphicFramePr/>
          <p:nvPr>
            <p:extLst>
              <p:ext uri="{D42A27DB-BD31-4B8C-83A1-F6EECF244321}">
                <p14:modId xmlns:p14="http://schemas.microsoft.com/office/powerpoint/2010/main" val="4113777166"/>
              </p:ext>
            </p:extLst>
          </p:nvPr>
        </p:nvGraphicFramePr>
        <p:xfrm>
          <a:off x="3930556" y="2292824"/>
          <a:ext cx="7861110" cy="21699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140309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2"/>
          <p:cNvSpPr txBox="1">
            <a:spLocks/>
          </p:cNvSpPr>
          <p:nvPr/>
        </p:nvSpPr>
        <p:spPr>
          <a:xfrm>
            <a:off x="714112" y="2102301"/>
            <a:ext cx="11227981" cy="754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uk-UA" sz="1800" b="1" i="1" dirty="0">
                <a:latin typeface="Arial" pitchFamily="34" charset="0"/>
                <a:cs typeface="Arial" pitchFamily="34" charset="0"/>
              </a:rPr>
              <a:t>Чи вважаєте ви, що володієте достатньою інформацією щодо системи гарантування вкладів?</a:t>
            </a:r>
            <a:endParaRPr lang="ru-RU" sz="1800" b="1" i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ru-RU" sz="18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uk-UA"/>
              <a:t> Слайд </a:t>
            </a:r>
            <a:fld id="{8872471D-1E9C-4507-8851-412313228A14}" type="slidenum">
              <a:rPr lang="uk-UA" smtClean="0"/>
              <a:pPr/>
              <a:t>11</a:t>
            </a:fld>
            <a:endParaRPr lang="uk-UA" dirty="0"/>
          </a:p>
        </p:txBody>
      </p:sp>
      <p:graphicFrame>
        <p:nvGraphicFramePr>
          <p:cNvPr id="11" name="Диаграмма 7"/>
          <p:cNvGraphicFramePr/>
          <p:nvPr>
            <p:extLst>
              <p:ext uri="{D42A27DB-BD31-4B8C-83A1-F6EECF244321}">
                <p14:modId xmlns:p14="http://schemas.microsoft.com/office/powerpoint/2010/main" val="1801650966"/>
              </p:ext>
            </p:extLst>
          </p:nvPr>
        </p:nvGraphicFramePr>
        <p:xfrm>
          <a:off x="714112" y="2782039"/>
          <a:ext cx="11477888" cy="37959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Прямокутник 3"/>
          <p:cNvSpPr/>
          <p:nvPr/>
        </p:nvSpPr>
        <p:spPr>
          <a:xfrm>
            <a:off x="0" y="0"/>
            <a:ext cx="427630" cy="6857999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2" name="Прямокутник 3"/>
          <p:cNvSpPr/>
          <p:nvPr/>
        </p:nvSpPr>
        <p:spPr>
          <a:xfrm>
            <a:off x="0" y="0"/>
            <a:ext cx="12192000" cy="17399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3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1226800" cy="1009650"/>
          </a:xfrm>
        </p:spPr>
        <p:txBody>
          <a:bodyPr>
            <a:noAutofit/>
          </a:bodyPr>
          <a:lstStyle/>
          <a:p>
            <a:pPr lvl="0"/>
            <a:r>
              <a:rPr lang="uk-UA" sz="3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Загалом на запитання «Чи вважаєте, що володієте достатньою інформацією про </a:t>
            </a:r>
            <a:r>
              <a:rPr lang="uk-UA" sz="3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СГВ</a:t>
            </a:r>
            <a:r>
              <a:rPr lang="en-US" sz="3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r>
              <a:rPr lang="uk-UA" sz="3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більшість відповіла: «Ні, я так не вважаю», - як і в 2017 році</a:t>
            </a:r>
          </a:p>
        </p:txBody>
      </p:sp>
    </p:spTree>
    <p:extLst>
      <p:ext uri="{BB962C8B-B14F-4D97-AF65-F5344CB8AC3E}">
        <p14:creationId xmlns:p14="http://schemas.microsoft.com/office/powerpoint/2010/main" val="16046075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кутник 3"/>
          <p:cNvSpPr/>
          <p:nvPr/>
        </p:nvSpPr>
        <p:spPr>
          <a:xfrm>
            <a:off x="0" y="0"/>
            <a:ext cx="427630" cy="6857999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837019" y="1737430"/>
            <a:ext cx="11227981" cy="7540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uk-UA" sz="1800" b="1" i="1" dirty="0">
                <a:latin typeface="Arial" pitchFamily="34" charset="0"/>
                <a:cs typeface="Arial" pitchFamily="34" charset="0"/>
              </a:rPr>
              <a:t>У який спосіб ви бажаєте отримувати інформацію про систему гарантування вкладів?</a:t>
            </a:r>
            <a:endParaRPr lang="ru-RU" sz="1800" b="1" i="1" dirty="0">
              <a:latin typeface="Arial" pitchFamily="34" charset="0"/>
              <a:cs typeface="Arial" pitchFamily="34" charset="0"/>
            </a:endParaRPr>
          </a:p>
          <a:p>
            <a:pPr marL="712788" indent="0">
              <a:buNone/>
            </a:pPr>
            <a:r>
              <a:rPr lang="uk-UA" sz="1800" i="1" dirty="0">
                <a:latin typeface="Arial" pitchFamily="34" charset="0"/>
                <a:cs typeface="Arial" pitchFamily="34" charset="0"/>
              </a:rPr>
              <a:t>(відсоток респондентів, яким бракує інформації про систему гарантування вкладів, допускалося кілька варіантів відповіді)</a:t>
            </a:r>
            <a:endParaRPr lang="ru-RU" sz="18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uk-UA"/>
              <a:t> Слайд </a:t>
            </a:r>
            <a:fld id="{8872471D-1E9C-4507-8851-412313228A14}" type="slidenum">
              <a:rPr lang="uk-UA" smtClean="0"/>
              <a:pPr/>
              <a:t>12</a:t>
            </a:fld>
            <a:endParaRPr lang="uk-UA" dirty="0"/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4197477229"/>
              </p:ext>
            </p:extLst>
          </p:nvPr>
        </p:nvGraphicFramePr>
        <p:xfrm>
          <a:off x="568036" y="2923309"/>
          <a:ext cx="11496964" cy="34330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Прямокутник 3"/>
          <p:cNvSpPr/>
          <p:nvPr/>
        </p:nvSpPr>
        <p:spPr>
          <a:xfrm>
            <a:off x="0" y="-190660"/>
            <a:ext cx="12192000" cy="17399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427630" y="277861"/>
            <a:ext cx="11457710" cy="909493"/>
          </a:xfrm>
        </p:spPr>
        <p:txBody>
          <a:bodyPr>
            <a:noAutofit/>
          </a:bodyPr>
          <a:lstStyle/>
          <a:p>
            <a:r>
              <a:rPr lang="uk-UA" sz="3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Переважна більшість опитуваних  бажають отримувати інформацію про СГВ через банк, в якому відкритий рахунок</a:t>
            </a:r>
            <a:endParaRPr lang="ru-RU" sz="3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72607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кутник 10"/>
          <p:cNvSpPr/>
          <p:nvPr/>
        </p:nvSpPr>
        <p:spPr>
          <a:xfrm>
            <a:off x="7268039" y="314793"/>
            <a:ext cx="4588999" cy="6282856"/>
          </a:xfrm>
          <a:prstGeom prst="rect">
            <a:avLst/>
          </a:prstGeom>
          <a:noFill/>
          <a:ln w="38100">
            <a:solidFill>
              <a:srgbClr val="37499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3" name="Прямокутник 2"/>
          <p:cNvSpPr/>
          <p:nvPr/>
        </p:nvSpPr>
        <p:spPr>
          <a:xfrm>
            <a:off x="7370426" y="446433"/>
            <a:ext cx="4294909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У 2019 році вперше запитали чи ознайомлювались вкладники </a:t>
            </a:r>
          </a:p>
          <a:p>
            <a:pPr algn="ctr"/>
            <a:r>
              <a:rPr lang="uk-UA" sz="3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 довідкою про систему гарантування вкладів фізичних осіб </a:t>
            </a:r>
          </a:p>
          <a:p>
            <a:pPr algn="ctr"/>
            <a:r>
              <a:rPr lang="uk-UA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під час укладення договору у банку </a:t>
            </a:r>
          </a:p>
        </p:txBody>
      </p:sp>
      <p:sp>
        <p:nvSpPr>
          <p:cNvPr id="5" name="Прямокутник 4"/>
          <p:cNvSpPr/>
          <p:nvPr/>
        </p:nvSpPr>
        <p:spPr>
          <a:xfrm>
            <a:off x="530017" y="446433"/>
            <a:ext cx="6738022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b="1" dirty="0">
                <a:latin typeface="Arial" pitchFamily="34" charset="0"/>
                <a:cs typeface="Arial" pitchFamily="34" charset="0"/>
              </a:rPr>
              <a:t>Чи ознайомлювались ви з довідкою про</a:t>
            </a:r>
          </a:p>
          <a:p>
            <a:r>
              <a:rPr lang="uk-UA" sz="2000" b="1" dirty="0">
                <a:latin typeface="Arial" pitchFamily="34" charset="0"/>
                <a:cs typeface="Arial" pitchFamily="34" charset="0"/>
              </a:rPr>
              <a:t>систему гарантування вкладів фізичних осіб </a:t>
            </a:r>
          </a:p>
          <a:p>
            <a:r>
              <a:rPr lang="uk-UA" sz="2000" b="1" dirty="0">
                <a:latin typeface="Arial" pitchFamily="34" charset="0"/>
                <a:cs typeface="Arial" pitchFamily="34" charset="0"/>
              </a:rPr>
              <a:t>під час укладення договору банківського вкладу/рахунку?</a:t>
            </a:r>
          </a:p>
          <a:p>
            <a:br>
              <a:rPr lang="uk-UA" sz="1200" dirty="0"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uk-UA" i="1" dirty="0">
                <a:latin typeface="Arial" panose="020B0604020202020204" pitchFamily="34" charset="0"/>
                <a:ea typeface="Calibri" panose="020F0502020204030204" pitchFamily="34" charset="0"/>
              </a:rPr>
              <a:t>% респондентів, які укладали договори з банком </a:t>
            </a:r>
            <a:endParaRPr lang="uk-UA" dirty="0"/>
          </a:p>
        </p:txBody>
      </p:sp>
      <p:sp>
        <p:nvSpPr>
          <p:cNvPr id="13" name="Прямокутник 3"/>
          <p:cNvSpPr/>
          <p:nvPr/>
        </p:nvSpPr>
        <p:spPr>
          <a:xfrm>
            <a:off x="0" y="0"/>
            <a:ext cx="427630" cy="6857999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graphicFrame>
        <p:nvGraphicFramePr>
          <p:cNvPr id="9" name="Диаграмма 5"/>
          <p:cNvGraphicFramePr/>
          <p:nvPr>
            <p:extLst>
              <p:ext uri="{D42A27DB-BD31-4B8C-83A1-F6EECF244321}">
                <p14:modId xmlns:p14="http://schemas.microsoft.com/office/powerpoint/2010/main" val="2347831425"/>
              </p:ext>
            </p:extLst>
          </p:nvPr>
        </p:nvGraphicFramePr>
        <p:xfrm>
          <a:off x="523483" y="2382593"/>
          <a:ext cx="665524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163020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номера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0D23E-0A9A-465E-B4A3-23C60EB9828D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Прямокутник 3"/>
          <p:cNvSpPr/>
          <p:nvPr/>
        </p:nvSpPr>
        <p:spPr>
          <a:xfrm>
            <a:off x="0" y="0"/>
            <a:ext cx="3782291" cy="6858000"/>
          </a:xfrm>
          <a:prstGeom prst="rect">
            <a:avLst/>
          </a:prstGeom>
          <a:solidFill>
            <a:srgbClr val="37499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0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Майже 60% респондентів вибрали варіант звернутися зі скаргою на дії банку до суду у випадку порушення їх прав</a:t>
            </a:r>
            <a:endParaRPr lang="uk-UA" sz="3000" b="1" dirty="0">
              <a:ln/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Объект 2"/>
          <p:cNvSpPr txBox="1">
            <a:spLocks/>
          </p:cNvSpPr>
          <p:nvPr/>
        </p:nvSpPr>
        <p:spPr>
          <a:xfrm>
            <a:off x="3899828" y="401727"/>
            <a:ext cx="7974766" cy="5596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uk-UA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Якщо ваші права вкладника порушуються, до якої установи ви можете або будете звертатися зі скаргою на дії банку?</a:t>
            </a:r>
            <a:endParaRPr lang="uk-UA" sz="1800" i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Диаграмма 3"/>
          <p:cNvGraphicFramePr/>
          <p:nvPr>
            <p:extLst>
              <p:ext uri="{D42A27DB-BD31-4B8C-83A1-F6EECF244321}">
                <p14:modId xmlns:p14="http://schemas.microsoft.com/office/powerpoint/2010/main" val="3612012947"/>
              </p:ext>
            </p:extLst>
          </p:nvPr>
        </p:nvGraphicFramePr>
        <p:xfrm>
          <a:off x="3782291" y="1922714"/>
          <a:ext cx="8209840" cy="40883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029786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кутник 3"/>
          <p:cNvSpPr/>
          <p:nvPr/>
        </p:nvSpPr>
        <p:spPr>
          <a:xfrm>
            <a:off x="0" y="0"/>
            <a:ext cx="12192000" cy="1472179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6473" y="172087"/>
            <a:ext cx="11005422" cy="1171803"/>
          </a:xfrm>
        </p:spPr>
        <p:txBody>
          <a:bodyPr>
            <a:normAutofit/>
          </a:bodyPr>
          <a:lstStyle/>
          <a:p>
            <a:r>
              <a:rPr lang="uk-UA" sz="3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останні два роки більшість опитуваних не мали проблем з банками</a:t>
            </a:r>
            <a:endParaRPr lang="ru-RU" sz="3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482009" y="1515977"/>
            <a:ext cx="11227981" cy="7540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uk-UA" sz="1800" b="1" i="1" dirty="0">
                <a:latin typeface="Arial" pitchFamily="34" charset="0"/>
                <a:cs typeface="Arial" pitchFamily="34" charset="0"/>
              </a:rPr>
              <a:t>З якими із зазначених ситуацій вам чи вашим родичам, близьким друзям і знайомим доводилося зіштовхуватися протягом останніх двох років?</a:t>
            </a:r>
            <a:endParaRPr lang="ru-RU" sz="1800" b="1" i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uk-UA" sz="1800" i="1" dirty="0">
                <a:latin typeface="Arial" pitchFamily="34" charset="0"/>
                <a:cs typeface="Arial" pitchFamily="34" charset="0"/>
              </a:rPr>
              <a:t>	</a:t>
            </a:r>
            <a:r>
              <a:rPr lang="uk-UA" sz="1600" i="1" dirty="0">
                <a:latin typeface="Arial" pitchFamily="34" charset="0"/>
                <a:cs typeface="Arial" pitchFamily="34" charset="0"/>
              </a:rPr>
              <a:t>(відсоток всіх респондентів, можливо кілька варіантів відповідей)</a:t>
            </a:r>
            <a:endParaRPr lang="ru-RU" sz="1600" i="1" dirty="0">
              <a:latin typeface="Arial" pitchFamily="34" charset="0"/>
              <a:cs typeface="Arial" pitchFamily="34" charset="0"/>
            </a:endParaRPr>
          </a:p>
          <a:p>
            <a:pPr marL="712788" indent="0">
              <a:buNone/>
            </a:pPr>
            <a:endParaRPr lang="ru-RU" sz="18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uk-UA"/>
              <a:t> Слайд </a:t>
            </a:r>
            <a:fld id="{8872471D-1E9C-4507-8851-412313228A14}" type="slidenum">
              <a:rPr lang="uk-UA" smtClean="0"/>
              <a:pPr/>
              <a:t>15</a:t>
            </a:fld>
            <a:endParaRPr lang="uk-UA" dirty="0"/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987463289"/>
              </p:ext>
            </p:extLst>
          </p:nvPr>
        </p:nvGraphicFramePr>
        <p:xfrm>
          <a:off x="427630" y="2613778"/>
          <a:ext cx="10893513" cy="42442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613696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кутник 10"/>
          <p:cNvSpPr/>
          <p:nvPr/>
        </p:nvSpPr>
        <p:spPr>
          <a:xfrm>
            <a:off x="7370425" y="296862"/>
            <a:ext cx="4486613" cy="6300787"/>
          </a:xfrm>
          <a:prstGeom prst="rect">
            <a:avLst/>
          </a:prstGeom>
          <a:noFill/>
          <a:ln w="38100">
            <a:solidFill>
              <a:srgbClr val="37499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3" name="Прямокутник 2"/>
          <p:cNvSpPr/>
          <p:nvPr/>
        </p:nvSpPr>
        <p:spPr>
          <a:xfrm>
            <a:off x="7466277" y="977348"/>
            <a:ext cx="4294909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500" b="1" dirty="0">
                <a:latin typeface="Arial" panose="020B0604020202020204" pitchFamily="34" charset="0"/>
                <a:cs typeface="Arial" panose="020B0604020202020204" pitchFamily="34" charset="0"/>
              </a:rPr>
              <a:t>Гарантія повернення вкладу</a:t>
            </a:r>
          </a:p>
          <a:p>
            <a:pPr algn="ctr"/>
            <a:r>
              <a:rPr lang="uk-UA" sz="3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3500" dirty="0">
                <a:latin typeface="Arial" panose="020B0604020202020204" pitchFamily="34" charset="0"/>
                <a:cs typeface="Arial" panose="020B0604020202020204" pitchFamily="34" charset="0"/>
              </a:rPr>
              <a:t>є основним фактором вибору банку, далі йдуть відгуки близьких і </a:t>
            </a:r>
            <a:r>
              <a:rPr lang="uk-UA" sz="3500">
                <a:latin typeface="Arial" panose="020B0604020202020204" pitchFamily="34" charset="0"/>
                <a:cs typeface="Arial" panose="020B0604020202020204" pitchFamily="34" charset="0"/>
              </a:rPr>
              <a:t>відсоткова ставка</a:t>
            </a:r>
            <a:endParaRPr lang="uk-UA" sz="3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кутник 3"/>
          <p:cNvSpPr/>
          <p:nvPr/>
        </p:nvSpPr>
        <p:spPr>
          <a:xfrm>
            <a:off x="0" y="0"/>
            <a:ext cx="427630" cy="6857999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597852" y="446433"/>
            <a:ext cx="6410648" cy="1502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uk-UA" sz="1800" b="1" i="1" dirty="0">
                <a:latin typeface="Arial" pitchFamily="34" charset="0"/>
                <a:cs typeface="Arial" pitchFamily="34" charset="0"/>
              </a:rPr>
              <a:t>На які саме чинники ви звертаєте увагу при виборі банку для відкриття рахунку?</a:t>
            </a:r>
            <a:endParaRPr lang="ru-RU" sz="1800" b="1" i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uk-UA" sz="1600" i="1" dirty="0">
                <a:latin typeface="Arial" pitchFamily="34" charset="0"/>
                <a:cs typeface="Arial" pitchFamily="34" charset="0"/>
              </a:rPr>
              <a:t>(відсоток усіх респондентів, можливо кілька варіантів відповідей)</a:t>
            </a:r>
            <a:endParaRPr lang="ru-RU" sz="1600" i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ru-RU" sz="1800" i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Диаграмма 9"/>
          <p:cNvGraphicFramePr/>
          <p:nvPr>
            <p:extLst>
              <p:ext uri="{D42A27DB-BD31-4B8C-83A1-F6EECF244321}">
                <p14:modId xmlns:p14="http://schemas.microsoft.com/office/powerpoint/2010/main" val="1926610810"/>
              </p:ext>
            </p:extLst>
          </p:nvPr>
        </p:nvGraphicFramePr>
        <p:xfrm>
          <a:off x="427630" y="1610435"/>
          <a:ext cx="7095388" cy="51367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48049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кутник 3"/>
          <p:cNvSpPr/>
          <p:nvPr/>
        </p:nvSpPr>
        <p:spPr>
          <a:xfrm>
            <a:off x="0" y="0"/>
            <a:ext cx="427630" cy="6857999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3819" y="166820"/>
            <a:ext cx="10660035" cy="1080090"/>
          </a:xfrm>
        </p:spPr>
        <p:txBody>
          <a:bodyPr>
            <a:normAutofit/>
          </a:bodyPr>
          <a:lstStyle/>
          <a:p>
            <a:pPr lvl="0"/>
            <a:r>
              <a:rPr lang="uk-UA" sz="3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Частка респондентів, які зберігають половину і більше коштів в банках зросла з 8 до 13%</a:t>
            </a: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427630" y="1531253"/>
            <a:ext cx="11227981" cy="7540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uk-UA" sz="1800" b="1" i="1" dirty="0">
                <a:latin typeface="Arial" pitchFamily="34" charset="0"/>
                <a:cs typeface="Arial" pitchFamily="34" charset="0"/>
              </a:rPr>
              <a:t>	Яку частину власних коштів ви чи ваша родина тримаєте в банку?</a:t>
            </a:r>
            <a:endParaRPr lang="ru-RU" sz="18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uk-UA"/>
              <a:t> Слайд </a:t>
            </a:r>
            <a:fld id="{8872471D-1E9C-4507-8851-412313228A14}" type="slidenum">
              <a:rPr lang="uk-UA" smtClean="0"/>
              <a:pPr/>
              <a:t>17</a:t>
            </a:fld>
            <a:endParaRPr lang="uk-UA" dirty="0"/>
          </a:p>
        </p:txBody>
      </p:sp>
      <p:graphicFrame>
        <p:nvGraphicFramePr>
          <p:cNvPr id="9" name="Диаграмма 7"/>
          <p:cNvGraphicFramePr/>
          <p:nvPr>
            <p:extLst>
              <p:ext uri="{D42A27DB-BD31-4B8C-83A1-F6EECF244321}">
                <p14:modId xmlns:p14="http://schemas.microsoft.com/office/powerpoint/2010/main" val="3953430970"/>
              </p:ext>
            </p:extLst>
          </p:nvPr>
        </p:nvGraphicFramePr>
        <p:xfrm>
          <a:off x="-193964" y="2569676"/>
          <a:ext cx="12065622" cy="32707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894765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кутник 10"/>
          <p:cNvSpPr/>
          <p:nvPr/>
        </p:nvSpPr>
        <p:spPr>
          <a:xfrm>
            <a:off x="7938655" y="296862"/>
            <a:ext cx="3918384" cy="6300787"/>
          </a:xfrm>
          <a:prstGeom prst="rect">
            <a:avLst/>
          </a:prstGeom>
          <a:noFill/>
          <a:ln w="38100">
            <a:solidFill>
              <a:srgbClr val="37499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3" name="Прямокутник 2"/>
          <p:cNvSpPr/>
          <p:nvPr/>
        </p:nvSpPr>
        <p:spPr>
          <a:xfrm>
            <a:off x="8034507" y="446433"/>
            <a:ext cx="372668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uk-UA" sz="3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r>
              <a:rPr lang="uk-UA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Фактор недовіри до банків перестав згадуватися як основна причина відсутності рахунку в банку</a:t>
            </a:r>
          </a:p>
        </p:txBody>
      </p:sp>
      <p:sp>
        <p:nvSpPr>
          <p:cNvPr id="13" name="Прямокутник 3"/>
          <p:cNvSpPr/>
          <p:nvPr/>
        </p:nvSpPr>
        <p:spPr>
          <a:xfrm>
            <a:off x="0" y="0"/>
            <a:ext cx="427630" cy="6857999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566176" y="421553"/>
            <a:ext cx="6859860" cy="106088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uk-UA" sz="2400" b="1" i="1" dirty="0">
                <a:latin typeface="Arial" pitchFamily="34" charset="0"/>
                <a:cs typeface="Arial" pitchFamily="34" charset="0"/>
              </a:rPr>
              <a:t>Що саме стало причиною того, що ви не маєте рахунку в банку?</a:t>
            </a:r>
            <a:endParaRPr lang="ru-RU" sz="2400" b="1" i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Диаграмма 3"/>
          <p:cNvGraphicFramePr/>
          <p:nvPr>
            <p:extLst>
              <p:ext uri="{D42A27DB-BD31-4B8C-83A1-F6EECF244321}">
                <p14:modId xmlns:p14="http://schemas.microsoft.com/office/powerpoint/2010/main" val="3519112290"/>
              </p:ext>
            </p:extLst>
          </p:nvPr>
        </p:nvGraphicFramePr>
        <p:xfrm>
          <a:off x="566176" y="2014014"/>
          <a:ext cx="7276627" cy="42542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049341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2673" y="2595706"/>
            <a:ext cx="10515600" cy="1325563"/>
          </a:xfrm>
        </p:spPr>
        <p:txBody>
          <a:bodyPr>
            <a:normAutofit/>
          </a:bodyPr>
          <a:lstStyle/>
          <a:p>
            <a:br>
              <a:rPr lang="uk-UA" dirty="0"/>
            </a:br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uk-UA"/>
              <a:t> Слайд </a:t>
            </a:r>
            <a:fld id="{8872471D-1E9C-4507-8851-412313228A14}" type="slidenum">
              <a:rPr lang="uk-UA" smtClean="0"/>
              <a:pPr/>
              <a:t>19</a:t>
            </a:fld>
            <a:endParaRPr lang="uk-UA" dirty="0"/>
          </a:p>
        </p:txBody>
      </p:sp>
      <p:sp>
        <p:nvSpPr>
          <p:cNvPr id="7" name="Прямокутник 6"/>
          <p:cNvSpPr/>
          <p:nvPr/>
        </p:nvSpPr>
        <p:spPr>
          <a:xfrm>
            <a:off x="602673" y="142033"/>
            <a:ext cx="11339945" cy="5503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3000" b="1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Фактори впливу на рівень обізнаності споживачів</a:t>
            </a:r>
          </a:p>
        </p:txBody>
      </p:sp>
      <p:sp>
        <p:nvSpPr>
          <p:cNvPr id="8" name="Прямокутник 7"/>
          <p:cNvSpPr/>
          <p:nvPr/>
        </p:nvSpPr>
        <p:spPr>
          <a:xfrm>
            <a:off x="1029855" y="911857"/>
            <a:ext cx="1133994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dirty="0">
                <a:latin typeface="Arial" panose="020B0604020202020204" pitchFamily="34" charset="0"/>
                <a:ea typeface="Calibri" panose="020F0502020204030204" pitchFamily="34" charset="0"/>
              </a:rPr>
              <a:t>Найвищий рівень впливу на обізнаність мають три фактори:</a:t>
            </a:r>
          </a:p>
          <a:p>
            <a:r>
              <a:rPr lang="uk-UA" sz="2400" dirty="0">
                <a:latin typeface="Arial" panose="020B0604020202020204" pitchFamily="34" charset="0"/>
                <a:ea typeface="Calibri" panose="020F0502020204030204" pitchFamily="34" charset="0"/>
              </a:rPr>
              <a:t>- рівень доходів респондентів</a:t>
            </a:r>
          </a:p>
          <a:p>
            <a:r>
              <a:rPr lang="uk-UA" sz="2400" dirty="0">
                <a:latin typeface="Arial" panose="020B0604020202020204" pitchFamily="34" charset="0"/>
                <a:ea typeface="Calibri" panose="020F0502020204030204" pitchFamily="34" charset="0"/>
              </a:rPr>
              <a:t>- тип населеного пункту</a:t>
            </a:r>
          </a:p>
          <a:p>
            <a:r>
              <a:rPr lang="uk-UA" sz="2400" dirty="0">
                <a:latin typeface="Arial" panose="020B0604020202020204" pitchFamily="34" charset="0"/>
                <a:ea typeface="Calibri" panose="020F0502020204030204" pitchFamily="34" charset="0"/>
              </a:rPr>
              <a:t>- </a:t>
            </a:r>
            <a:r>
              <a:rPr lang="uk-UA" sz="2400" dirty="0" err="1">
                <a:latin typeface="Arial" panose="020B0604020202020204" pitchFamily="34" charset="0"/>
                <a:ea typeface="Calibri" panose="020F0502020204030204" pitchFamily="34" charset="0"/>
              </a:rPr>
              <a:t>макрорегіон</a:t>
            </a:r>
            <a:r>
              <a:rPr lang="uk-UA" sz="2400" dirty="0">
                <a:latin typeface="Arial" panose="020B0604020202020204" pitchFamily="34" charset="0"/>
                <a:ea typeface="Calibri" panose="020F0502020204030204" pitchFamily="34" charset="0"/>
              </a:rPr>
              <a:t> їхнього проживання</a:t>
            </a:r>
            <a:endParaRPr lang="uk-UA" sz="2400" dirty="0"/>
          </a:p>
        </p:txBody>
      </p:sp>
      <p:sp>
        <p:nvSpPr>
          <p:cNvPr id="10" name="Прямокутник 3"/>
          <p:cNvSpPr/>
          <p:nvPr/>
        </p:nvSpPr>
        <p:spPr>
          <a:xfrm>
            <a:off x="0" y="0"/>
            <a:ext cx="427630" cy="6857999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1" name="Прямокутник 3"/>
          <p:cNvSpPr/>
          <p:nvPr/>
        </p:nvSpPr>
        <p:spPr>
          <a:xfrm>
            <a:off x="-1" y="2821612"/>
            <a:ext cx="12192001" cy="4036387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2" name="Прямокутник 11"/>
          <p:cNvSpPr/>
          <p:nvPr/>
        </p:nvSpPr>
        <p:spPr>
          <a:xfrm>
            <a:off x="427629" y="2821612"/>
            <a:ext cx="11268501" cy="29084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uk-UA" sz="20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ЖИТЕЛІ СІЛЬСЬКОЇ МІСЦЕВОСТІ ЧАСТІШЕ ЗА ЖИТЕЛІВ МІСТ</a:t>
            </a:r>
          </a:p>
          <a:p>
            <a:pPr algn="just">
              <a:spcBef>
                <a:spcPts val="600"/>
              </a:spcBef>
              <a:spcAft>
                <a:spcPts val="0"/>
              </a:spcAft>
            </a:pPr>
            <a:endParaRPr lang="uk-UA" b="1" i="1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0"/>
              </a:spcAft>
            </a:pPr>
            <a:r>
              <a:rPr lang="uk-UA" sz="20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вибирають відповідь «Важко відповісти» та варіанти відповідей: </a:t>
            </a:r>
          </a:p>
          <a:p>
            <a:pPr algn="just">
              <a:spcBef>
                <a:spcPts val="600"/>
              </a:spcBef>
              <a:spcAft>
                <a:spcPts val="0"/>
              </a:spcAft>
            </a:pPr>
            <a:r>
              <a:rPr lang="uk-UA" sz="20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«Не тримаю кошти в банках» (67%), «Не отримую виплати на банківську картку» (24%), «Поки не маю жодного банківського рахунку» (28%) </a:t>
            </a:r>
          </a:p>
          <a:p>
            <a:pPr algn="just">
              <a:spcBef>
                <a:spcPts val="600"/>
              </a:spcBef>
              <a:spcAft>
                <a:spcPts val="0"/>
              </a:spcAft>
            </a:pPr>
            <a:endParaRPr lang="uk-UA" sz="2000" b="1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0"/>
              </a:spcAft>
            </a:pPr>
            <a:r>
              <a:rPr lang="uk-UA" sz="20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З-поміж причин відсутності рахунку частіше вибирають варіанти «Маю високий рівень постійних витрат» та «Надаю перевагу іншим способам збереження коштів»</a:t>
            </a:r>
            <a:endParaRPr lang="uk-UA" sz="2000" b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85696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651164" y="1638734"/>
            <a:ext cx="11208327" cy="4969884"/>
          </a:xfrm>
        </p:spPr>
        <p:txBody>
          <a:bodyPr>
            <a:normAutofit/>
          </a:bodyPr>
          <a:lstStyle/>
          <a:p>
            <a:pPr algn="just"/>
            <a:r>
              <a:rPr lang="uk-UA" sz="2400" dirty="0">
                <a:latin typeface="Arial" panose="020B0604020202020204" pitchFamily="34" charset="0"/>
                <a:cs typeface="Arial" panose="020B0604020202020204" pitchFamily="34" charset="0"/>
              </a:rPr>
              <a:t>Опитування споживачів у грудні 2019 року проводилося на фоні стабілізації ситуації на ринку:</a:t>
            </a:r>
          </a:p>
          <a:p>
            <a:pPr marL="0" indent="0" algn="just">
              <a:buNone/>
            </a:pPr>
            <a:r>
              <a:rPr lang="uk-UA" sz="2400" dirty="0">
                <a:latin typeface="Arial" panose="020B0604020202020204" pitchFamily="34" charset="0"/>
                <a:cs typeface="Arial" panose="020B0604020202020204" pitchFamily="34" charset="0"/>
              </a:rPr>
              <a:t>	2018 рік - неплатоспроможним визнано один банк;</a:t>
            </a:r>
          </a:p>
          <a:p>
            <a:pPr marL="0" indent="0" algn="just">
              <a:buNone/>
            </a:pPr>
            <a:r>
              <a:rPr lang="uk-UA" sz="2400" dirty="0">
                <a:latin typeface="Arial" panose="020B0604020202020204" pitchFamily="34" charset="0"/>
                <a:cs typeface="Arial" panose="020B0604020202020204" pitchFamily="34" charset="0"/>
              </a:rPr>
              <a:t> 	2019 рік - жодного.</a:t>
            </a:r>
          </a:p>
          <a:p>
            <a:pPr>
              <a:spcAft>
                <a:spcPts val="0"/>
              </a:spcAft>
            </a:pPr>
            <a:r>
              <a:rPr lang="uk-UA" sz="2400" dirty="0">
                <a:latin typeface="Arial" panose="020B0604020202020204" pitchFamily="34" charset="0"/>
                <a:cs typeface="Arial" panose="020B0604020202020204" pitchFamily="34" charset="0"/>
              </a:rPr>
              <a:t>Кількість вкладників банків-учасників Фонду зросла вперше з 2014 року. </a:t>
            </a:r>
          </a:p>
          <a:p>
            <a:pPr>
              <a:spcAft>
                <a:spcPts val="0"/>
              </a:spcAft>
            </a:pPr>
            <a:r>
              <a:rPr lang="uk-UA" sz="2400" dirty="0">
                <a:latin typeface="Arial" panose="020B0604020202020204" pitchFamily="34" charset="0"/>
                <a:cs typeface="Arial" panose="020B0604020202020204" pitchFamily="34" charset="0"/>
              </a:rPr>
              <a:t>За 11 міс. 2019 (на момент проведення опитування) вклади </a:t>
            </a:r>
            <a:r>
              <a:rPr lang="uk-UA" sz="2400" dirty="0" err="1">
                <a:latin typeface="Arial" panose="020B0604020202020204" pitchFamily="34" charset="0"/>
                <a:cs typeface="Arial" panose="020B0604020202020204" pitchFamily="34" charset="0"/>
              </a:rPr>
              <a:t>фізосіб</a:t>
            </a:r>
            <a:r>
              <a:rPr lang="uk-UA" sz="2400" dirty="0">
                <a:latin typeface="Arial" panose="020B0604020202020204" pitchFamily="34" charset="0"/>
                <a:cs typeface="Arial" panose="020B0604020202020204" pitchFamily="34" charset="0"/>
              </a:rPr>
              <a:t> збільшилися на 13,5% – до 269 млрд грн і перевищили докризовий рівень.</a:t>
            </a:r>
          </a:p>
          <a:p>
            <a:pPr>
              <a:spcAft>
                <a:spcPts val="0"/>
              </a:spcAft>
            </a:pPr>
            <a:r>
              <a:rPr lang="uk-UA" sz="2400" dirty="0">
                <a:latin typeface="Arial" panose="020B0604020202020204" pitchFamily="34" charset="0"/>
                <a:cs typeface="Arial" panose="020B0604020202020204" pitchFamily="34" charset="0"/>
              </a:rPr>
              <a:t>Частка вкладів у гривні почала перевищувати частку депозитів у доларах і євро. </a:t>
            </a:r>
          </a:p>
          <a:p>
            <a:pPr>
              <a:spcAft>
                <a:spcPts val="0"/>
              </a:spcAft>
            </a:pPr>
            <a:r>
              <a:rPr lang="uk-UA" sz="2400" dirty="0">
                <a:latin typeface="Arial" panose="020B0604020202020204" pitchFamily="34" charset="0"/>
                <a:cs typeface="Arial" panose="020B0604020202020204" pitchFamily="34" charset="0"/>
              </a:rPr>
              <a:t>Частка строкових вкладів станом на 1 грудня 2019 року становила 58%, а частка вкладів «до запитання» становила 42% від загальної кількості вкладів.</a:t>
            </a:r>
            <a:endParaRPr lang="uk-UA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endParaRPr lang="uk-UA" sz="24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9321800" y="6356350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Слайд </a:t>
            </a:r>
            <a:fld id="{8872471D-1E9C-4507-8851-412313228A14}" type="slidenum">
              <a:rPr kumimoji="0" lang="uk-U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uk-UA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651163" y="502881"/>
            <a:ext cx="11069781" cy="660901"/>
          </a:xfrm>
        </p:spPr>
        <p:txBody>
          <a:bodyPr>
            <a:noAutofit/>
          </a:bodyPr>
          <a:lstStyle/>
          <a:p>
            <a:r>
              <a:rPr lang="uk-UA" sz="3000" b="1" dirty="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Характеристики системи гарантування та вкладних операцій банків-учасників Фонду на момент проведення опитування</a:t>
            </a:r>
          </a:p>
        </p:txBody>
      </p:sp>
      <p:sp>
        <p:nvSpPr>
          <p:cNvPr id="10" name="Прямокутник 3"/>
          <p:cNvSpPr/>
          <p:nvPr/>
        </p:nvSpPr>
        <p:spPr>
          <a:xfrm>
            <a:off x="0" y="0"/>
            <a:ext cx="427630" cy="6857999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330966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Місце для номера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2471D-1E9C-4507-8851-412313228A14}" type="slidenum">
              <a:rPr lang="uk-UA" smtClean="0"/>
              <a:t>20</a:t>
            </a:fld>
            <a:endParaRPr lang="uk-UA"/>
          </a:p>
        </p:txBody>
      </p:sp>
      <p:sp>
        <p:nvSpPr>
          <p:cNvPr id="5" name="Прямокутник 3"/>
          <p:cNvSpPr/>
          <p:nvPr/>
        </p:nvSpPr>
        <p:spPr>
          <a:xfrm>
            <a:off x="0" y="0"/>
            <a:ext cx="427630" cy="6857999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" name="Прямокутник 5"/>
          <p:cNvSpPr/>
          <p:nvPr/>
        </p:nvSpPr>
        <p:spPr>
          <a:xfrm>
            <a:off x="0" y="-1"/>
            <a:ext cx="12192000" cy="334370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36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   	</a:t>
            </a:r>
            <a:r>
              <a:rPr lang="uk-UA" sz="3000" b="1" dirty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ЩОДО  ВІКОВОГО РОЗПОДІЛУ </a:t>
            </a:r>
          </a:p>
          <a:p>
            <a:r>
              <a:rPr lang="uk-UA" sz="3000" dirty="0">
                <a:latin typeface="Arial" panose="020B0604020202020204" pitchFamily="34" charset="0"/>
                <a:cs typeface="Arial" panose="020B0604020202020204" pitchFamily="34" charset="0"/>
              </a:rPr>
              <a:t>	найгірші результати виявлено у двох вікових 				категоріях респондентів:</a:t>
            </a:r>
          </a:p>
          <a:p>
            <a:pPr marL="1600200" lvl="3" indent="-228600">
              <a:lnSpc>
                <a:spcPct val="8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uk-UA" sz="3000" dirty="0">
                <a:latin typeface="Arial" panose="020B0604020202020204" pitchFamily="34" charset="0"/>
                <a:cs typeface="Arial" panose="020B0604020202020204" pitchFamily="34" charset="0"/>
              </a:rPr>
              <a:t>люди похилого віку (понад 61 рік) </a:t>
            </a:r>
          </a:p>
          <a:p>
            <a:pPr marL="1600200" lvl="3" indent="-228600">
              <a:lnSpc>
                <a:spcPct val="8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uk-UA" sz="3000" dirty="0">
                <a:latin typeface="Arial" panose="020B0604020202020204" pitchFamily="34" charset="0"/>
                <a:cs typeface="Arial" panose="020B0604020202020204" pitchFamily="34" charset="0"/>
              </a:rPr>
              <a:t>молодь (18–29 років)</a:t>
            </a:r>
          </a:p>
        </p:txBody>
      </p:sp>
      <p:sp>
        <p:nvSpPr>
          <p:cNvPr id="7" name="Прямокутник 6"/>
          <p:cNvSpPr/>
          <p:nvPr/>
        </p:nvSpPr>
        <p:spPr>
          <a:xfrm>
            <a:off x="581890" y="3190355"/>
            <a:ext cx="11376561" cy="37425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ts val="1000"/>
              </a:spcBef>
            </a:pPr>
            <a:endParaRPr lang="uk-UA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80000"/>
              </a:lnSpc>
              <a:spcBef>
                <a:spcPts val="1000"/>
              </a:spcBef>
            </a:pPr>
            <a:r>
              <a:rPr lang="uk-UA" sz="2600" dirty="0">
                <a:latin typeface="Arial" panose="020B0604020202020204" pitchFamily="34" charset="0"/>
                <a:cs typeface="Arial" panose="020B0604020202020204" pitchFamily="34" charset="0"/>
              </a:rPr>
              <a:t>Старші респонденти очікувано належать до менш заможних груп населення</a:t>
            </a: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80000"/>
              </a:lnSpc>
              <a:spcBef>
                <a:spcPts val="1000"/>
              </a:spcBef>
            </a:pPr>
            <a:r>
              <a:rPr lang="uk-UA" sz="2600" dirty="0">
                <a:latin typeface="Arial" panose="020B0604020202020204" pitchFamily="34" charset="0"/>
                <a:cs typeface="Arial" panose="020B0604020202020204" pitchFamily="34" charset="0"/>
              </a:rPr>
              <a:t>Низька обізнаність молоді скоріше всього пояснюється тим, що молодь не задумується про довготривалі заощадження</a:t>
            </a:r>
          </a:p>
          <a:p>
            <a:pPr algn="just">
              <a:lnSpc>
                <a:spcPct val="80000"/>
              </a:lnSpc>
              <a:spcBef>
                <a:spcPts val="1000"/>
              </a:spcBef>
            </a:pPr>
            <a:endParaRPr lang="en-US" sz="2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Bef>
                <a:spcPts val="1000"/>
              </a:spcBef>
            </a:pPr>
            <a:r>
              <a:rPr lang="uk-UA" sz="2600" b="1" dirty="0">
                <a:latin typeface="Arial" panose="020B0604020202020204" pitchFamily="34" charset="0"/>
                <a:cs typeface="Arial" panose="020B0604020202020204" pitchFamily="34" charset="0"/>
              </a:rPr>
              <a:t>Найдосвідченішими</a:t>
            </a:r>
            <a:r>
              <a:rPr lang="uk-UA" sz="2600" dirty="0">
                <a:latin typeface="Arial" panose="020B0604020202020204" pitchFamily="34" charset="0"/>
                <a:cs typeface="Arial" panose="020B0604020202020204" pitchFamily="34" charset="0"/>
              </a:rPr>
              <a:t> виявилися респонденти вікової групи </a:t>
            </a:r>
          </a:p>
          <a:p>
            <a:pPr algn="ctr">
              <a:lnSpc>
                <a:spcPct val="80000"/>
              </a:lnSpc>
              <a:spcBef>
                <a:spcPts val="1000"/>
              </a:spcBef>
            </a:pPr>
            <a:r>
              <a:rPr lang="uk-UA" sz="2600" b="1" dirty="0">
                <a:latin typeface="Arial" panose="020B0604020202020204" pitchFamily="34" charset="0"/>
                <a:cs typeface="Arial" panose="020B0604020202020204" pitchFamily="34" charset="0"/>
              </a:rPr>
              <a:t>від 46 до 60 років.</a:t>
            </a:r>
          </a:p>
          <a:p>
            <a:pPr>
              <a:lnSpc>
                <a:spcPct val="80000"/>
              </a:lnSpc>
              <a:spcBef>
                <a:spcPts val="1000"/>
              </a:spcBef>
            </a:pPr>
            <a:endParaRPr lang="uk-UA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71565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кутник 3"/>
          <p:cNvSpPr/>
          <p:nvPr/>
        </p:nvSpPr>
        <p:spPr>
          <a:xfrm>
            <a:off x="0" y="0"/>
            <a:ext cx="12192000" cy="1461095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Прямокутник 3"/>
          <p:cNvSpPr/>
          <p:nvPr/>
        </p:nvSpPr>
        <p:spPr>
          <a:xfrm>
            <a:off x="0" y="0"/>
            <a:ext cx="427630" cy="6857999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2727" y="135532"/>
            <a:ext cx="11147085" cy="1325563"/>
          </a:xfrm>
        </p:spPr>
        <p:txBody>
          <a:bodyPr>
            <a:normAutofit/>
          </a:bodyPr>
          <a:lstStyle/>
          <a:p>
            <a:r>
              <a:rPr lang="uk-UA" sz="3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Знання про гарантії повернення банківських вкладів знизилось у порівнянні з 2017 р.</a:t>
            </a:r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427630" y="1527518"/>
            <a:ext cx="11764370" cy="7712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1800" b="1" i="1" dirty="0">
                <a:latin typeface="Arial" pitchFamily="34" charset="0"/>
                <a:cs typeface="Arial" pitchFamily="34" charset="0"/>
              </a:rPr>
              <a:t>Чи знаєте ви про гарантії повернення банківських вкладів у разі неплатоспроможності банку?</a:t>
            </a:r>
            <a:endParaRPr lang="ru-RU" sz="1800" b="1" i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uk-UA" sz="1800" i="1" dirty="0">
                <a:latin typeface="Arial" pitchFamily="34" charset="0"/>
                <a:cs typeface="Arial" pitchFamily="34" charset="0"/>
              </a:rPr>
              <a:t>	</a:t>
            </a:r>
            <a:endParaRPr lang="ru-RU" sz="18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Слайд </a:t>
            </a:r>
            <a:fld id="{8872471D-1E9C-4507-8851-412313228A14}" type="slidenum">
              <a:rPr kumimoji="0" lang="uk-U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uk-UA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11" name="Диаграмма 7"/>
          <p:cNvGraphicFramePr/>
          <p:nvPr>
            <p:extLst>
              <p:ext uri="{D42A27DB-BD31-4B8C-83A1-F6EECF244321}">
                <p14:modId xmlns:p14="http://schemas.microsoft.com/office/powerpoint/2010/main" val="1635130292"/>
              </p:ext>
            </p:extLst>
          </p:nvPr>
        </p:nvGraphicFramePr>
        <p:xfrm>
          <a:off x="427630" y="2365229"/>
          <a:ext cx="11224043" cy="13109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Заголовок 1"/>
          <p:cNvSpPr txBox="1">
            <a:spLocks/>
          </p:cNvSpPr>
          <p:nvPr/>
        </p:nvSpPr>
        <p:spPr>
          <a:xfrm>
            <a:off x="554630" y="3907937"/>
            <a:ext cx="11637370" cy="5032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sz="30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…як і про Фонд гарантування вкладів</a:t>
            </a:r>
            <a:endParaRPr lang="ru-RU" sz="30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Объект 2"/>
          <p:cNvSpPr txBox="1">
            <a:spLocks/>
          </p:cNvSpPr>
          <p:nvPr/>
        </p:nvSpPr>
        <p:spPr>
          <a:xfrm>
            <a:off x="652278" y="4343523"/>
            <a:ext cx="11227981" cy="45766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uk-UA" sz="1800" b="1" i="1" dirty="0">
                <a:latin typeface="Arial" pitchFamily="34" charset="0"/>
                <a:cs typeface="Arial" pitchFamily="34" charset="0"/>
              </a:rPr>
              <a:t>Чи чули ви інформацію про Фонд гарантування вкладів фізичних осіб?</a:t>
            </a:r>
            <a:endParaRPr lang="ru-RU" sz="1800" b="1" i="1" dirty="0">
              <a:latin typeface="Arial" pitchFamily="34" charset="0"/>
              <a:cs typeface="Arial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uk-UA" sz="1800" i="1" dirty="0">
                <a:latin typeface="Arial" pitchFamily="34" charset="0"/>
                <a:cs typeface="Arial" pitchFamily="34" charset="0"/>
              </a:rPr>
              <a:t>	</a:t>
            </a:r>
            <a:endParaRPr lang="ru-RU" sz="1800" i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4" name="Диаграмма 7"/>
          <p:cNvGraphicFramePr/>
          <p:nvPr>
            <p:extLst>
              <p:ext uri="{D42A27DB-BD31-4B8C-83A1-F6EECF244321}">
                <p14:modId xmlns:p14="http://schemas.microsoft.com/office/powerpoint/2010/main" val="3092131299"/>
              </p:ext>
            </p:extLst>
          </p:nvPr>
        </p:nvGraphicFramePr>
        <p:xfrm>
          <a:off x="389909" y="5231341"/>
          <a:ext cx="11412182" cy="14229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034703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кутник 3"/>
          <p:cNvSpPr/>
          <p:nvPr/>
        </p:nvSpPr>
        <p:spPr>
          <a:xfrm>
            <a:off x="0" y="0"/>
            <a:ext cx="427630" cy="6857999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uk-UA"/>
              <a:t> Слайд </a:t>
            </a:r>
            <a:fld id="{8872471D-1E9C-4507-8851-412313228A14}" type="slidenum">
              <a:rPr lang="uk-UA" smtClean="0"/>
              <a:pPr/>
              <a:t>4</a:t>
            </a:fld>
            <a:endParaRPr lang="uk-UA" dirty="0"/>
          </a:p>
        </p:txBody>
      </p:sp>
      <p:graphicFrame>
        <p:nvGraphicFramePr>
          <p:cNvPr id="9" name="Диаграмма 7"/>
          <p:cNvGraphicFramePr/>
          <p:nvPr/>
        </p:nvGraphicFramePr>
        <p:xfrm>
          <a:off x="718456" y="2530430"/>
          <a:ext cx="11121355" cy="10455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Диаграмма 7"/>
          <p:cNvGraphicFramePr/>
          <p:nvPr/>
        </p:nvGraphicFramePr>
        <p:xfrm>
          <a:off x="718456" y="3602673"/>
          <a:ext cx="11121355" cy="10455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5" name="Диаграмма 7"/>
          <p:cNvGraphicFramePr/>
          <p:nvPr/>
        </p:nvGraphicFramePr>
        <p:xfrm>
          <a:off x="718456" y="4674916"/>
          <a:ext cx="11121355" cy="10455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6" name="Диаграмма 7"/>
          <p:cNvGraphicFramePr/>
          <p:nvPr/>
        </p:nvGraphicFramePr>
        <p:xfrm>
          <a:off x="718456" y="5747159"/>
          <a:ext cx="11121355" cy="10455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7" name="TextBox 16"/>
          <p:cNvSpPr txBox="1"/>
          <p:nvPr/>
        </p:nvSpPr>
        <p:spPr bwMode="gray">
          <a:xfrm>
            <a:off x="375549" y="2745090"/>
            <a:ext cx="2449584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spcBef>
                <a:spcPts val="300"/>
              </a:spcBef>
            </a:pPr>
            <a:r>
              <a:rPr lang="uk-UA" sz="2400" b="1" dirty="0">
                <a:latin typeface="Arial" pitchFamily="34" charset="0"/>
                <a:cs typeface="Arial" pitchFamily="34" charset="0"/>
              </a:rPr>
              <a:t>ФГВФО</a:t>
            </a:r>
          </a:p>
        </p:txBody>
      </p:sp>
      <p:sp>
        <p:nvSpPr>
          <p:cNvPr id="18" name="TextBox 17"/>
          <p:cNvSpPr txBox="1"/>
          <p:nvPr/>
        </p:nvSpPr>
        <p:spPr bwMode="gray">
          <a:xfrm>
            <a:off x="375549" y="6032288"/>
            <a:ext cx="2449584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spcBef>
                <a:spcPts val="300"/>
              </a:spcBef>
            </a:pPr>
            <a:r>
              <a:rPr lang="uk-UA" sz="2400" b="1" dirty="0">
                <a:latin typeface="Arial" pitchFamily="34" charset="0"/>
                <a:cs typeface="Arial" pitchFamily="34" charset="0"/>
              </a:rPr>
              <a:t>Мінфін</a:t>
            </a:r>
          </a:p>
        </p:txBody>
      </p:sp>
      <p:sp>
        <p:nvSpPr>
          <p:cNvPr id="19" name="TextBox 18"/>
          <p:cNvSpPr txBox="1"/>
          <p:nvPr/>
        </p:nvSpPr>
        <p:spPr bwMode="gray">
          <a:xfrm>
            <a:off x="375549" y="4936556"/>
            <a:ext cx="2449584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spcBef>
                <a:spcPts val="300"/>
              </a:spcBef>
            </a:pPr>
            <a:r>
              <a:rPr lang="uk-UA" sz="2400" b="1" dirty="0">
                <a:latin typeface="Arial" pitchFamily="34" charset="0"/>
                <a:cs typeface="Arial" pitchFamily="34" charset="0"/>
              </a:rPr>
              <a:t>Сам банк</a:t>
            </a:r>
          </a:p>
        </p:txBody>
      </p:sp>
      <p:sp>
        <p:nvSpPr>
          <p:cNvPr id="20" name="TextBox 19"/>
          <p:cNvSpPr txBox="1"/>
          <p:nvPr/>
        </p:nvSpPr>
        <p:spPr bwMode="gray">
          <a:xfrm>
            <a:off x="375549" y="3840823"/>
            <a:ext cx="2449584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spcBef>
                <a:spcPts val="300"/>
              </a:spcBef>
            </a:pPr>
            <a:r>
              <a:rPr lang="uk-UA" sz="2400" b="1" dirty="0">
                <a:latin typeface="Arial" pitchFamily="34" charset="0"/>
                <a:cs typeface="Arial" pitchFamily="34" charset="0"/>
              </a:rPr>
              <a:t>НБУ</a:t>
            </a:r>
          </a:p>
        </p:txBody>
      </p:sp>
      <p:sp>
        <p:nvSpPr>
          <p:cNvPr id="21" name="Прямокутник 3"/>
          <p:cNvSpPr/>
          <p:nvPr/>
        </p:nvSpPr>
        <p:spPr>
          <a:xfrm>
            <a:off x="110836" y="0"/>
            <a:ext cx="12081164" cy="2018689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2" name="Заголовок 1"/>
          <p:cNvSpPr>
            <a:spLocks noGrp="1"/>
          </p:cNvSpPr>
          <p:nvPr>
            <p:ph type="title"/>
          </p:nvPr>
        </p:nvSpPr>
        <p:spPr>
          <a:xfrm>
            <a:off x="718456" y="562657"/>
            <a:ext cx="11227981" cy="841092"/>
          </a:xfrm>
        </p:spPr>
        <p:txBody>
          <a:bodyPr>
            <a:noAutofit/>
          </a:bodyPr>
          <a:lstStyle/>
          <a:p>
            <a:r>
              <a:rPr lang="uk-UA" sz="3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Однак, на запитання:  «Яка організація може гарантувати повернення вкладів</a:t>
            </a:r>
            <a:r>
              <a:rPr lang="en-US" sz="3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r>
              <a:rPr lang="uk-UA" sz="3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відсоток тих, </a:t>
            </a:r>
            <a:br>
              <a:rPr lang="uk-UA" sz="3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3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хто назвав Фонд гарантування зріс з 57% до 61%</a:t>
            </a:r>
          </a:p>
        </p:txBody>
      </p:sp>
    </p:spTree>
    <p:extLst>
      <p:ext uri="{BB962C8B-B14F-4D97-AF65-F5344CB8AC3E}">
        <p14:creationId xmlns:p14="http://schemas.microsoft.com/office/powerpoint/2010/main" val="32481742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кутник 3"/>
          <p:cNvSpPr/>
          <p:nvPr/>
        </p:nvSpPr>
        <p:spPr>
          <a:xfrm>
            <a:off x="0" y="-1"/>
            <a:ext cx="12192001" cy="1484027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uk-UA" sz="1600">
              <a:solidFill>
                <a:prstClr val="white"/>
              </a:solidFill>
            </a:endParaRPr>
          </a:p>
        </p:txBody>
      </p:sp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658143" y="498769"/>
            <a:ext cx="11533857" cy="841092"/>
          </a:xfrm>
        </p:spPr>
        <p:txBody>
          <a:bodyPr>
            <a:noAutofit/>
          </a:bodyPr>
          <a:lstStyle/>
          <a:p>
            <a:r>
              <a:rPr lang="uk-UA" sz="3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63% опитуваних покладають провину за неплатоспроможність банку на власників </a:t>
            </a:r>
            <a:br>
              <a:rPr lang="uk-UA" sz="3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3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Объект 2"/>
          <p:cNvSpPr>
            <a:spLocks noGrp="1"/>
          </p:cNvSpPr>
          <p:nvPr>
            <p:ph idx="1"/>
          </p:nvPr>
        </p:nvSpPr>
        <p:spPr>
          <a:xfrm>
            <a:off x="542886" y="1668008"/>
            <a:ext cx="11764370" cy="7712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1800" b="1" i="1" dirty="0">
                <a:latin typeface="Arial" pitchFamily="34" charset="0"/>
                <a:cs typeface="Arial" pitchFamily="34" charset="0"/>
              </a:rPr>
              <a:t>Якщо банк стає неплатоспроможним i його клієнти несуть збитки, хто, на вашу думку, </a:t>
            </a:r>
            <a:r>
              <a:rPr lang="uk-UA" sz="1800" b="1" i="1" dirty="0" err="1">
                <a:latin typeface="Arial" pitchFamily="34" charset="0"/>
                <a:cs typeface="Arial" pitchFamily="34" charset="0"/>
              </a:rPr>
              <a:t>бiльше</a:t>
            </a:r>
            <a:r>
              <a:rPr lang="uk-UA" sz="1800" b="1" i="1" dirty="0">
                <a:latin typeface="Arial" pitchFamily="34" charset="0"/>
                <a:cs typeface="Arial" pitchFamily="34" charset="0"/>
              </a:rPr>
              <a:t> всього винен у цьому?</a:t>
            </a:r>
          </a:p>
          <a:p>
            <a:pPr marL="0" indent="0">
              <a:buNone/>
            </a:pPr>
            <a:endParaRPr lang="ru-RU" sz="1800" i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Діагра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29641262"/>
              </p:ext>
            </p:extLst>
          </p:nvPr>
        </p:nvGraphicFramePr>
        <p:xfrm>
          <a:off x="-1" y="2439295"/>
          <a:ext cx="12192001" cy="38565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472428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кутник 3"/>
          <p:cNvSpPr/>
          <p:nvPr/>
        </p:nvSpPr>
        <p:spPr>
          <a:xfrm>
            <a:off x="0" y="0"/>
            <a:ext cx="689548" cy="6857999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1226800" cy="590838"/>
          </a:xfrm>
        </p:spPr>
        <p:txBody>
          <a:bodyPr>
            <a:noAutofit/>
          </a:bodyPr>
          <a:lstStyle/>
          <a:p>
            <a:r>
              <a:rPr lang="uk-UA" sz="3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Половина опитаних обізнані про розмір гарантованої суми</a:t>
            </a:r>
            <a:endParaRPr lang="ru-RU" sz="3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838200" y="1345440"/>
            <a:ext cx="10367138" cy="6586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uk-UA" sz="1800" b="1" i="1" dirty="0">
                <a:latin typeface="Arial" pitchFamily="34" charset="0"/>
                <a:cs typeface="Arial" pitchFamily="34" charset="0"/>
              </a:rPr>
              <a:t>Якою є максимальна сума гарантування вкладів в одному банку?</a:t>
            </a:r>
            <a:endParaRPr lang="ru-RU" sz="1800" b="1" i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uk-UA" sz="1800" i="1" dirty="0">
                <a:latin typeface="Arial" pitchFamily="34" charset="0"/>
                <a:cs typeface="Arial" pitchFamily="34" charset="0"/>
              </a:rPr>
              <a:t>	</a:t>
            </a:r>
            <a:endParaRPr lang="ru-RU" sz="1800" i="1" dirty="0">
              <a:latin typeface="Arial" pitchFamily="34" charset="0"/>
              <a:cs typeface="Arial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ru-RU" sz="18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uk-UA"/>
              <a:t> Слайд </a:t>
            </a:r>
            <a:fld id="{8872471D-1E9C-4507-8851-412313228A14}" type="slidenum">
              <a:rPr lang="uk-UA" smtClean="0"/>
              <a:pPr/>
              <a:t>6</a:t>
            </a:fld>
            <a:endParaRPr lang="uk-UA" dirty="0"/>
          </a:p>
        </p:txBody>
      </p:sp>
      <p:graphicFrame>
        <p:nvGraphicFramePr>
          <p:cNvPr id="11" name="Диаграмма 6"/>
          <p:cNvGraphicFramePr/>
          <p:nvPr>
            <p:extLst>
              <p:ext uri="{D42A27DB-BD31-4B8C-83A1-F6EECF244321}">
                <p14:modId xmlns:p14="http://schemas.microsoft.com/office/powerpoint/2010/main" val="174026944"/>
              </p:ext>
            </p:extLst>
          </p:nvPr>
        </p:nvGraphicFramePr>
        <p:xfrm>
          <a:off x="427630" y="2158053"/>
          <a:ext cx="11760200" cy="13481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кутник 2"/>
          <p:cNvSpPr/>
          <p:nvPr/>
        </p:nvSpPr>
        <p:spPr>
          <a:xfrm>
            <a:off x="838200" y="3861578"/>
            <a:ext cx="1061950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uk-UA" sz="3000" b="1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Частка тих, хто задоволений її поточним розміром зменшилася з 47% до 41%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3"/>
          <a:srcRect r="27816" b="78674"/>
          <a:stretch/>
        </p:blipFill>
        <p:spPr>
          <a:xfrm>
            <a:off x="2462751" y="5056038"/>
            <a:ext cx="9143610" cy="949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01935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номера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0D23E-0A9A-465E-B4A3-23C60EB9828D}" type="slidenum">
              <a:rPr lang="uk-UA" smtClean="0"/>
              <a:t>7</a:t>
            </a:fld>
            <a:endParaRPr lang="uk-UA"/>
          </a:p>
        </p:txBody>
      </p:sp>
      <p:sp>
        <p:nvSpPr>
          <p:cNvPr id="4" name="Прямокутник 3"/>
          <p:cNvSpPr/>
          <p:nvPr/>
        </p:nvSpPr>
        <p:spPr>
          <a:xfrm>
            <a:off x="8733057" y="0"/>
            <a:ext cx="3458943" cy="6858000"/>
          </a:xfrm>
          <a:prstGeom prst="rect">
            <a:avLst/>
          </a:prstGeom>
          <a:solidFill>
            <a:srgbClr val="37499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3000" b="1" dirty="0">
              <a:ln/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uk-UA" sz="3000" b="1" dirty="0">
              <a:ln/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uk-UA" sz="3000" b="1" dirty="0">
              <a:ln/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uk-UA" sz="3000" b="1" dirty="0">
              <a:ln/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uk-UA" sz="3000" b="1" dirty="0">
                <a:ln/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ГАРАНТОВАНОЇ </a:t>
            </a:r>
          </a:p>
          <a:p>
            <a:pPr algn="ctr"/>
            <a:r>
              <a:rPr lang="uk-UA" sz="3000" b="1" dirty="0">
                <a:ln/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суми </a:t>
            </a:r>
          </a:p>
          <a:p>
            <a:pPr algn="ctr"/>
            <a:r>
              <a:rPr lang="uk-UA" sz="3000" b="1" dirty="0">
                <a:ln/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відшкодування</a:t>
            </a:r>
          </a:p>
        </p:txBody>
      </p:sp>
      <p:sp>
        <p:nvSpPr>
          <p:cNvPr id="8" name="Прямокутник 7"/>
          <p:cNvSpPr/>
          <p:nvPr/>
        </p:nvSpPr>
        <p:spPr>
          <a:xfrm>
            <a:off x="9083398" y="1314408"/>
            <a:ext cx="2803802" cy="147732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uk-UA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Формується запит на збільшення</a:t>
            </a:r>
          </a:p>
        </p:txBody>
      </p:sp>
      <p:graphicFrame>
        <p:nvGraphicFramePr>
          <p:cNvPr id="11" name="Chart 1"/>
          <p:cNvGraphicFramePr>
            <a:graphicFrameLocks/>
          </p:cNvGraphicFramePr>
          <p:nvPr/>
        </p:nvGraphicFramePr>
        <p:xfrm>
          <a:off x="953260" y="228124"/>
          <a:ext cx="7501990" cy="36084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Объект 2"/>
          <p:cNvSpPr txBox="1">
            <a:spLocks/>
          </p:cNvSpPr>
          <p:nvPr/>
        </p:nvSpPr>
        <p:spPr>
          <a:xfrm>
            <a:off x="253389" y="228124"/>
            <a:ext cx="7685266" cy="7416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0"/>
              </a:spcAft>
              <a:buNone/>
            </a:pPr>
            <a:r>
              <a:rPr lang="uk-UA" sz="2400" b="1" i="1" dirty="0" err="1">
                <a:solidFill>
                  <a:srgbClr val="003300"/>
                </a:solidFill>
                <a:latin typeface="Arial"/>
                <a:ea typeface="Times New Roman"/>
              </a:rPr>
              <a:t>Подивiться</a:t>
            </a:r>
            <a:r>
              <a:rPr lang="uk-UA" sz="2400" b="1" i="1" dirty="0">
                <a:solidFill>
                  <a:srgbClr val="003300"/>
                </a:solidFill>
                <a:latin typeface="Arial"/>
                <a:ea typeface="Times New Roman"/>
              </a:rPr>
              <a:t> на </a:t>
            </a:r>
            <a:r>
              <a:rPr lang="uk-UA" sz="2400" b="1" i="1" dirty="0" err="1">
                <a:solidFill>
                  <a:srgbClr val="003300"/>
                </a:solidFill>
                <a:latin typeface="Arial"/>
                <a:ea typeface="Times New Roman"/>
              </a:rPr>
              <a:t>варiанти</a:t>
            </a:r>
            <a:r>
              <a:rPr lang="uk-UA" sz="2400" b="1" i="1" dirty="0">
                <a:solidFill>
                  <a:srgbClr val="003300"/>
                </a:solidFill>
                <a:latin typeface="Arial"/>
                <a:ea typeface="Times New Roman"/>
              </a:rPr>
              <a:t> суми </a:t>
            </a:r>
            <a:r>
              <a:rPr lang="uk-UA" sz="2400" b="1" i="1" dirty="0" err="1">
                <a:solidFill>
                  <a:srgbClr val="003300"/>
                </a:solidFill>
                <a:latin typeface="Arial"/>
                <a:ea typeface="Times New Roman"/>
              </a:rPr>
              <a:t>вiдшкодування</a:t>
            </a:r>
            <a:r>
              <a:rPr lang="uk-UA" sz="2400" b="1" i="1" dirty="0">
                <a:solidFill>
                  <a:srgbClr val="003300"/>
                </a:solidFill>
                <a:latin typeface="Arial"/>
                <a:ea typeface="Times New Roman"/>
              </a:rPr>
              <a:t> </a:t>
            </a:r>
            <a:r>
              <a:rPr lang="uk-UA" sz="2400" b="1" i="1" dirty="0" err="1">
                <a:solidFill>
                  <a:srgbClr val="003300"/>
                </a:solidFill>
                <a:latin typeface="Arial"/>
                <a:ea typeface="Times New Roman"/>
              </a:rPr>
              <a:t>вкладiв</a:t>
            </a:r>
            <a:r>
              <a:rPr lang="uk-UA" sz="2400" b="1" i="1" dirty="0">
                <a:solidFill>
                  <a:srgbClr val="003300"/>
                </a:solidFill>
                <a:latin typeface="Arial"/>
                <a:ea typeface="Times New Roman"/>
              </a:rPr>
              <a:t>. Яку суму ви вважаєте оптимальною?</a:t>
            </a:r>
          </a:p>
          <a:p>
            <a:pPr marL="0" indent="0">
              <a:spcAft>
                <a:spcPts val="0"/>
              </a:spcAft>
              <a:buNone/>
            </a:pPr>
            <a:r>
              <a:rPr lang="uk-UA" sz="2400" i="1" dirty="0">
                <a:solidFill>
                  <a:srgbClr val="003300"/>
                </a:solidFill>
                <a:latin typeface="Arial"/>
                <a:ea typeface="Times New Roman"/>
              </a:rPr>
              <a:t>	</a:t>
            </a:r>
            <a:endParaRPr lang="ru-RU" sz="2400" i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4" name="Объект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49763416"/>
              </p:ext>
            </p:extLst>
          </p:nvPr>
        </p:nvGraphicFramePr>
        <p:xfrm>
          <a:off x="346185" y="1689663"/>
          <a:ext cx="8109065" cy="39352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4319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кутник 3"/>
          <p:cNvSpPr/>
          <p:nvPr/>
        </p:nvSpPr>
        <p:spPr>
          <a:xfrm>
            <a:off x="0" y="0"/>
            <a:ext cx="12192000" cy="132303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9039" y="233973"/>
            <a:ext cx="10633364" cy="957911"/>
          </a:xfrm>
        </p:spPr>
        <p:txBody>
          <a:bodyPr>
            <a:normAutofit/>
          </a:bodyPr>
          <a:lstStyle/>
          <a:p>
            <a:r>
              <a:rPr lang="uk-UA" sz="3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Зросла обізнаність про підстави для виплати гарантованої суми</a:t>
            </a:r>
            <a:endParaRPr lang="ru-RU" sz="3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uk-UA"/>
              <a:t> Слайд </a:t>
            </a:r>
            <a:fld id="{8872471D-1E9C-4507-8851-412313228A14}" type="slidenum">
              <a:rPr lang="uk-UA" smtClean="0"/>
              <a:pPr/>
              <a:t>8</a:t>
            </a:fld>
            <a:endParaRPr lang="uk-UA" dirty="0"/>
          </a:p>
        </p:txBody>
      </p:sp>
      <p:graphicFrame>
        <p:nvGraphicFramePr>
          <p:cNvPr id="10" name="Диаграмма 7"/>
          <p:cNvGraphicFramePr/>
          <p:nvPr>
            <p:extLst>
              <p:ext uri="{D42A27DB-BD31-4B8C-83A1-F6EECF244321}">
                <p14:modId xmlns:p14="http://schemas.microsoft.com/office/powerpoint/2010/main" val="2857529515"/>
              </p:ext>
            </p:extLst>
          </p:nvPr>
        </p:nvGraphicFramePr>
        <p:xfrm>
          <a:off x="427630" y="1977879"/>
          <a:ext cx="11764370" cy="11345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Объект 2"/>
          <p:cNvSpPr txBox="1">
            <a:spLocks/>
          </p:cNvSpPr>
          <p:nvPr/>
        </p:nvSpPr>
        <p:spPr>
          <a:xfrm>
            <a:off x="482009" y="1475641"/>
            <a:ext cx="11227981" cy="6586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uk-UA" sz="1800" b="1" i="1" dirty="0">
                <a:latin typeface="Arial" pitchFamily="34" charset="0"/>
                <a:cs typeface="Arial" pitchFamily="34" charset="0"/>
              </a:rPr>
              <a:t>Підставою для виплати гарантованої суми є…</a:t>
            </a:r>
          </a:p>
          <a:p>
            <a:pPr marL="0" indent="0">
              <a:buNone/>
            </a:pPr>
            <a:r>
              <a:rPr lang="uk-UA" sz="1800" i="1" dirty="0">
                <a:latin typeface="Arial" pitchFamily="34" charset="0"/>
                <a:cs typeface="Arial" pitchFamily="34" charset="0"/>
              </a:rPr>
              <a:t>	</a:t>
            </a:r>
            <a:endParaRPr lang="ru-RU" sz="1800" i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3" name="Диаграмма 7"/>
          <p:cNvGraphicFramePr/>
          <p:nvPr>
            <p:extLst>
              <p:ext uri="{D42A27DB-BD31-4B8C-83A1-F6EECF244321}">
                <p14:modId xmlns:p14="http://schemas.microsoft.com/office/powerpoint/2010/main" val="806110213"/>
              </p:ext>
            </p:extLst>
          </p:nvPr>
        </p:nvGraphicFramePr>
        <p:xfrm>
          <a:off x="427630" y="3087450"/>
          <a:ext cx="11764370" cy="11345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Диаграмма 7"/>
          <p:cNvGraphicFramePr/>
          <p:nvPr>
            <p:extLst>
              <p:ext uri="{D42A27DB-BD31-4B8C-83A1-F6EECF244321}">
                <p14:modId xmlns:p14="http://schemas.microsoft.com/office/powerpoint/2010/main" val="3569368980"/>
              </p:ext>
            </p:extLst>
          </p:nvPr>
        </p:nvGraphicFramePr>
        <p:xfrm>
          <a:off x="427630" y="4197021"/>
          <a:ext cx="11764370" cy="11345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5" name="Диаграмма 7"/>
          <p:cNvGraphicFramePr/>
          <p:nvPr>
            <p:extLst>
              <p:ext uri="{D42A27DB-BD31-4B8C-83A1-F6EECF244321}">
                <p14:modId xmlns:p14="http://schemas.microsoft.com/office/powerpoint/2010/main" val="1007265458"/>
              </p:ext>
            </p:extLst>
          </p:nvPr>
        </p:nvGraphicFramePr>
        <p:xfrm>
          <a:off x="427630" y="5306592"/>
          <a:ext cx="11764370" cy="12743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567813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кутник 3"/>
          <p:cNvSpPr/>
          <p:nvPr/>
        </p:nvSpPr>
        <p:spPr>
          <a:xfrm>
            <a:off x="0" y="0"/>
            <a:ext cx="427630" cy="6857999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6921" y="224883"/>
            <a:ext cx="11823401" cy="1325563"/>
          </a:xfrm>
        </p:spPr>
        <p:txBody>
          <a:bodyPr>
            <a:noAutofit/>
          </a:bodyPr>
          <a:lstStyle/>
          <a:p>
            <a:r>
              <a:rPr lang="uk-UA" sz="3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Переважна більшість знають про гарантування вкладів у гривні, але знання про гарантування вкладів у валюті і поточних рахунків є значно нижчими</a:t>
            </a:r>
            <a:endParaRPr lang="ru-RU" sz="30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566175" y="1848839"/>
            <a:ext cx="11227981" cy="6586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uk-UA" sz="1800" b="1" i="1" dirty="0">
                <a:latin typeface="Arial" pitchFamily="34" charset="0"/>
                <a:cs typeface="Arial" pitchFamily="34" charset="0"/>
              </a:rPr>
              <a:t>Чи гарантуються Фондом гарантування вкладів…</a:t>
            </a:r>
            <a:endParaRPr lang="ru-RU" sz="1800" b="1" i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uk-UA" sz="1800" i="1" dirty="0">
                <a:latin typeface="Arial" pitchFamily="34" charset="0"/>
                <a:cs typeface="Arial" pitchFamily="34" charset="0"/>
              </a:rPr>
              <a:t>	</a:t>
            </a:r>
            <a:endParaRPr lang="ru-RU" sz="18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uk-UA"/>
              <a:t> Слайд </a:t>
            </a:r>
            <a:fld id="{8872471D-1E9C-4507-8851-412313228A14}" type="slidenum">
              <a:rPr lang="uk-UA" smtClean="0"/>
              <a:pPr/>
              <a:t>9</a:t>
            </a:fld>
            <a:endParaRPr lang="uk-UA" dirty="0"/>
          </a:p>
        </p:txBody>
      </p:sp>
      <p:graphicFrame>
        <p:nvGraphicFramePr>
          <p:cNvPr id="11" name="Диаграмма 7"/>
          <p:cNvGraphicFramePr/>
          <p:nvPr>
            <p:extLst>
              <p:ext uri="{D42A27DB-BD31-4B8C-83A1-F6EECF244321}">
                <p14:modId xmlns:p14="http://schemas.microsoft.com/office/powerpoint/2010/main" val="2780397997"/>
              </p:ext>
            </p:extLst>
          </p:nvPr>
        </p:nvGraphicFramePr>
        <p:xfrm>
          <a:off x="779818" y="2602571"/>
          <a:ext cx="11412182" cy="11345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Диаграмма 7"/>
          <p:cNvGraphicFramePr/>
          <p:nvPr>
            <p:extLst>
              <p:ext uri="{D42A27DB-BD31-4B8C-83A1-F6EECF244321}">
                <p14:modId xmlns:p14="http://schemas.microsoft.com/office/powerpoint/2010/main" val="2384117650"/>
              </p:ext>
            </p:extLst>
          </p:nvPr>
        </p:nvGraphicFramePr>
        <p:xfrm>
          <a:off x="779818" y="3826501"/>
          <a:ext cx="11412182" cy="11345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Диаграмма 7"/>
          <p:cNvGraphicFramePr/>
          <p:nvPr>
            <p:extLst>
              <p:ext uri="{D42A27DB-BD31-4B8C-83A1-F6EECF244321}">
                <p14:modId xmlns:p14="http://schemas.microsoft.com/office/powerpoint/2010/main" val="914576481"/>
              </p:ext>
            </p:extLst>
          </p:nvPr>
        </p:nvGraphicFramePr>
        <p:xfrm>
          <a:off x="779818" y="5050431"/>
          <a:ext cx="11412182" cy="11345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23439739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491</TotalTime>
  <Words>798</Words>
  <Application>Microsoft Office PowerPoint</Application>
  <PresentationFormat>Широкоэкранный</PresentationFormat>
  <Paragraphs>140</Paragraphs>
  <Slides>20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20</vt:i4>
      </vt:variant>
    </vt:vector>
  </HeadingPairs>
  <TitlesOfParts>
    <vt:vector size="26" baseType="lpstr">
      <vt:lpstr>Arial</vt:lpstr>
      <vt:lpstr>Arial Black</vt:lpstr>
      <vt:lpstr>Calibri</vt:lpstr>
      <vt:lpstr>Calibri Light</vt:lpstr>
      <vt:lpstr>Тема Office</vt:lpstr>
      <vt:lpstr>1_Тема Office</vt:lpstr>
      <vt:lpstr>  </vt:lpstr>
      <vt:lpstr>Характеристики системи гарантування та вкладних операцій банків-учасників Фонду на момент проведення опитування</vt:lpstr>
      <vt:lpstr>Знання про гарантії повернення банківських вкладів знизилось у порівнянні з 2017 р.</vt:lpstr>
      <vt:lpstr>Однак, на запитання:  «Яка організація може гарантувати повернення вкладів?» відсоток тих,  хто назвав Фонд гарантування зріс з 57% до 61%</vt:lpstr>
      <vt:lpstr>63% опитуваних покладають провину за неплатоспроможність банку на власників  </vt:lpstr>
      <vt:lpstr>Половина опитаних обізнані про розмір гарантованої суми</vt:lpstr>
      <vt:lpstr>Презентация PowerPoint</vt:lpstr>
      <vt:lpstr>Зросла обізнаність про підстави для виплати гарантованої суми</vt:lpstr>
      <vt:lpstr>Переважна більшість знають про гарантування вкладів у гривні, але знання про гарантування вкладів у валюті і поточних рахунків є значно нижчими</vt:lpstr>
      <vt:lpstr>Презентация PowerPoint</vt:lpstr>
      <vt:lpstr>Загалом на запитання «Чи вважаєте, що володієте достатньою інформацією про СГВ?» більшість відповіла: «Ні, я так не вважаю», - як і в 2017 році</vt:lpstr>
      <vt:lpstr>Переважна більшість опитуваних  бажають отримувати інформацію про СГВ через банк, в якому відкритий рахунок</vt:lpstr>
      <vt:lpstr>Презентация PowerPoint</vt:lpstr>
      <vt:lpstr>Презентация PowerPoint</vt:lpstr>
      <vt:lpstr>За останні два роки більшість опитуваних не мали проблем з банками</vt:lpstr>
      <vt:lpstr>Презентация PowerPoint</vt:lpstr>
      <vt:lpstr>Частка респондентів, які зберігають половину і більше коштів в банках зросла з 8 до 13%</vt:lpstr>
      <vt:lpstr>Презентация PowerPoint</vt:lpstr>
      <vt:lpstr> 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</dc:title>
  <dc:creator>Кулик Світлана Юріївна</dc:creator>
  <cp:lastModifiedBy>Liudmyla Shapran</cp:lastModifiedBy>
  <cp:revision>137</cp:revision>
  <cp:lastPrinted>2020-05-07T13:46:43Z</cp:lastPrinted>
  <dcterms:created xsi:type="dcterms:W3CDTF">2020-05-06T11:36:07Z</dcterms:created>
  <dcterms:modified xsi:type="dcterms:W3CDTF">2020-05-21T04:37:04Z</dcterms:modified>
</cp:coreProperties>
</file>