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9" r:id="rId4"/>
    <p:sldId id="275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утніченко Віктор Анатолійович" initials="ГВА" lastIdx="4" clrIdx="0">
    <p:extLst>
      <p:ext uri="{19B8F6BF-5375-455C-9EA6-DF929625EA0E}">
        <p15:presenceInfo xmlns:p15="http://schemas.microsoft.com/office/powerpoint/2012/main" userId="S-1-5-21-2571845850-2468629740-3611743823-5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F7"/>
    <a:srgbClr val="2E3C85"/>
    <a:srgbClr val="0563C1"/>
    <a:srgbClr val="1B355A"/>
    <a:srgbClr val="2F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6F44-3287-461A-A69B-79E835E52C3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EB50-40C2-484E-A759-6DA4793264C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59497" y="2520012"/>
            <a:ext cx="8543925" cy="128488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Road radario"/>
              </a:rPr>
              <a:t>  DGF SALES PROCESS</a:t>
            </a:r>
            <a:endParaRPr lang="en-US" b="1" dirty="0">
              <a:solidFill>
                <a:schemeClr val="bg1"/>
              </a:solidFill>
              <a:latin typeface="Road radari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921609" y="5295442"/>
            <a:ext cx="3445291" cy="127326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332718" y="5306938"/>
            <a:ext cx="5144568" cy="10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9864" t="58799" r="7865" b="31677"/>
          <a:stretch/>
        </p:blipFill>
        <p:spPr>
          <a:xfrm>
            <a:off x="4934037" y="5630172"/>
            <a:ext cx="4187440" cy="5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081" y="492706"/>
            <a:ext cx="8752229" cy="1253489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SALE OF FAILED BANKS’ ASSETS – IS THE MAIN WAY TO OBTAINE PROCEEDS FOR THE SATISFACTION OF CREDITORS’ CLAIMS</a:t>
            </a:r>
            <a:endParaRPr lang="en-US" sz="2000" b="1" dirty="0">
              <a:solidFill>
                <a:srgbClr val="2E3C85"/>
              </a:solidFill>
              <a:latin typeface="Road radari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24" name="Прямокутник 19"/>
          <p:cNvSpPr>
            <a:spLocks noChangeArrowheads="1"/>
          </p:cNvSpPr>
          <p:nvPr/>
        </p:nvSpPr>
        <p:spPr bwMode="auto">
          <a:xfrm>
            <a:off x="564427" y="1873122"/>
            <a:ext cx="381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Open Sans" panose="020B0806030504020204" pitchFamily="34" charset="0"/>
                <a:cs typeface="Open Sans" panose="020B0806030504020204" pitchFamily="34" charset="0"/>
              </a:rPr>
              <a:t>1</a:t>
            </a:r>
            <a:endParaRPr lang="en-US" altLang="uk-UA" sz="2600" dirty="0">
              <a:solidFill>
                <a:schemeClr val="bg1"/>
              </a:solidFill>
              <a:latin typeface="Cambria" panose="02040503050406030204" pitchFamily="18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2" name="Прямокутник 19"/>
          <p:cNvSpPr>
            <a:spLocks noChangeArrowheads="1"/>
          </p:cNvSpPr>
          <p:nvPr/>
        </p:nvSpPr>
        <p:spPr bwMode="auto">
          <a:xfrm>
            <a:off x="6555578" y="1873122"/>
            <a:ext cx="381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Open Sans" panose="020B0806030504020204" pitchFamily="34" charset="0"/>
                <a:cs typeface="Open Sans" panose="020B0806030504020204" pitchFamily="34" charset="0"/>
              </a:rPr>
              <a:t>3</a:t>
            </a:r>
            <a:endParaRPr lang="en-US" altLang="uk-UA" sz="2600" dirty="0">
              <a:solidFill>
                <a:schemeClr val="bg1"/>
              </a:solidFill>
              <a:latin typeface="Cambria" panose="02040503050406030204" pitchFamily="18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1071412" y="2582705"/>
            <a:ext cx="2201307" cy="2826183"/>
          </a:xfrm>
          <a:prstGeom prst="roundRect">
            <a:avLst/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/>
          <a:srcRect l="48913" t="44149" r="27762" b="29933"/>
          <a:stretch/>
        </p:blipFill>
        <p:spPr>
          <a:xfrm>
            <a:off x="1360298" y="2805206"/>
            <a:ext cx="1717099" cy="11925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0"/>
          <a:stretch/>
        </p:blipFill>
        <p:spPr>
          <a:xfrm>
            <a:off x="753218" y="1945409"/>
            <a:ext cx="2645138" cy="6521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5" b="32617"/>
          <a:stretch/>
        </p:blipFill>
        <p:spPr>
          <a:xfrm>
            <a:off x="3600408" y="1893667"/>
            <a:ext cx="2636939" cy="7056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8" t="67747" r="-2313" b="-207"/>
          <a:stretch/>
        </p:blipFill>
        <p:spPr>
          <a:xfrm>
            <a:off x="6362984" y="1918967"/>
            <a:ext cx="2827741" cy="654949"/>
          </a:xfrm>
          <a:prstGeom prst="rect">
            <a:avLst/>
          </a:prstGeom>
        </p:spPr>
      </p:pic>
      <p:sp>
        <p:nvSpPr>
          <p:cNvPr id="13" name="Прямоугольник 91"/>
          <p:cNvSpPr>
            <a:spLocks noChangeArrowheads="1"/>
          </p:cNvSpPr>
          <p:nvPr/>
        </p:nvSpPr>
        <p:spPr bwMode="auto">
          <a:xfrm>
            <a:off x="1698162" y="4368634"/>
            <a:ext cx="238296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manages assets</a:t>
            </a:r>
          </a:p>
          <a:p>
            <a:pPr defTabSz="371475">
              <a:spcBef>
                <a:spcPct val="20000"/>
              </a:spcBef>
              <a:defRPr/>
            </a:pPr>
            <a:endParaRPr lang="en-US" sz="7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uk-UA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puts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assets on sale</a:t>
            </a: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46" name="Округлений прямокутник 45"/>
          <p:cNvSpPr/>
          <p:nvPr/>
        </p:nvSpPr>
        <p:spPr>
          <a:xfrm>
            <a:off x="3900420" y="2581872"/>
            <a:ext cx="2201307" cy="2824939"/>
          </a:xfrm>
          <a:prstGeom prst="roundRect">
            <a:avLst/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4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700" b="1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sz="9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13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electronic marketplaces </a:t>
            </a: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simultaneously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have access to auctions at </a:t>
            </a:r>
            <a:r>
              <a:rPr lang="en-US" sz="900" dirty="0" err="1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Prozorro.Sale</a:t>
            </a: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17" name="Прямоугольник 91"/>
          <p:cNvSpPr>
            <a:spLocks noChangeArrowheads="1"/>
          </p:cNvSpPr>
          <p:nvPr/>
        </p:nvSpPr>
        <p:spPr bwMode="auto">
          <a:xfrm>
            <a:off x="3866300" y="2879111"/>
            <a:ext cx="275382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IT</a:t>
            </a:r>
            <a:r>
              <a:rPr lang="uk-UA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solution for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auctions organizing</a:t>
            </a:r>
            <a:endParaRPr lang="uk-UA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6783744" y="2580628"/>
            <a:ext cx="2201307" cy="2826183"/>
          </a:xfrm>
          <a:prstGeom prst="roundRect">
            <a:avLst>
              <a:gd name="adj" fmla="val 16184"/>
            </a:avLst>
          </a:prstGeom>
          <a:ln w="38100">
            <a:solidFill>
              <a:srgbClr val="A2D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900" dirty="0" smtClean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154666" y="3584103"/>
            <a:ext cx="175423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potential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buyer gets access through ANY of the </a:t>
            </a: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13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marketplaces </a:t>
            </a: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online</a:t>
            </a:r>
          </a:p>
          <a:p>
            <a:pPr algn="just" defTabSz="371475">
              <a:spcBef>
                <a:spcPct val="20000"/>
              </a:spcBef>
              <a:defRPr/>
            </a:pP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3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extensive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accessibility</a:t>
            </a:r>
            <a:endParaRPr lang="uk-UA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6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sz="5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r>
              <a:rPr lang="en-US" alt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reliable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access to sales </a:t>
            </a:r>
            <a:r>
              <a:rPr lang="en-US" altLang="en-US" sz="900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-protection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from </a:t>
            </a: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site hacking, </a:t>
            </a:r>
            <a:r>
              <a:rPr lang="en-US" alt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DDoS-attacks and other manipulations</a:t>
            </a:r>
            <a:endParaRPr lang="en-US" sz="9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en-US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  <a:p>
            <a:pPr algn="just" defTabSz="371475">
              <a:spcBef>
                <a:spcPct val="20000"/>
              </a:spcBef>
              <a:defRPr/>
            </a:pPr>
            <a:endParaRPr lang="uk-UA" dirty="0">
              <a:solidFill>
                <a:srgbClr val="5C5C5C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6990096" y="4602145"/>
            <a:ext cx="192917" cy="28901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/>
          <a:srcRect l="22562" t="62647" r="74029" b="29966"/>
          <a:stretch/>
        </p:blipFill>
        <p:spPr>
          <a:xfrm>
            <a:off x="6977280" y="4240661"/>
            <a:ext cx="179172" cy="242713"/>
          </a:xfrm>
          <a:prstGeom prst="rect">
            <a:avLst/>
          </a:prstGeom>
        </p:spPr>
      </p:pic>
      <p:sp>
        <p:nvSpPr>
          <p:cNvPr id="52" name="Прямокутник 51"/>
          <p:cNvSpPr/>
          <p:nvPr/>
        </p:nvSpPr>
        <p:spPr>
          <a:xfrm>
            <a:off x="7156228" y="2138223"/>
            <a:ext cx="924513" cy="219371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кутник 52"/>
          <p:cNvSpPr/>
          <p:nvPr/>
        </p:nvSpPr>
        <p:spPr>
          <a:xfrm>
            <a:off x="4391667" y="2128700"/>
            <a:ext cx="924513" cy="219371"/>
          </a:xfrm>
          <a:prstGeom prst="rect">
            <a:avLst/>
          </a:prstGeom>
          <a:solidFill>
            <a:srgbClr val="1B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 53"/>
          <p:cNvSpPr/>
          <p:nvPr/>
        </p:nvSpPr>
        <p:spPr>
          <a:xfrm>
            <a:off x="1466301" y="2132063"/>
            <a:ext cx="924513" cy="219371"/>
          </a:xfrm>
          <a:prstGeom prst="rect">
            <a:avLst/>
          </a:prstGeom>
          <a:solidFill>
            <a:srgbClr val="2E3C85"/>
          </a:solidFill>
          <a:ln>
            <a:solidFill>
              <a:srgbClr val="2E3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/>
          <p:cNvSpPr/>
          <p:nvPr/>
        </p:nvSpPr>
        <p:spPr>
          <a:xfrm>
            <a:off x="7147681" y="2114531"/>
            <a:ext cx="2446781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Road radario"/>
              </a:rPr>
              <a:t>INVESTOR, ASSETS BUYER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4391667" y="2113367"/>
            <a:ext cx="1444626" cy="29751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Road radario"/>
              </a:rPr>
              <a:t>SALES </a:t>
            </a:r>
            <a:r>
              <a:rPr lang="en-US" sz="1000" b="1" dirty="0" smtClean="0">
                <a:solidFill>
                  <a:schemeClr val="bg1"/>
                </a:solidFill>
                <a:latin typeface="Road radario"/>
              </a:rPr>
              <a:t>PLATFORMS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1385719" y="2111373"/>
            <a:ext cx="198644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Road radario"/>
              </a:rPr>
              <a:t>DEPOSIT GUARANTEE FUND</a:t>
            </a:r>
            <a:endParaRPr lang="uk-UA" sz="1000" b="1" dirty="0">
              <a:solidFill>
                <a:schemeClr val="bg1"/>
              </a:solidFill>
              <a:latin typeface="Road radario"/>
            </a:endParaRPr>
          </a:p>
        </p:txBody>
      </p:sp>
      <p:pic>
        <p:nvPicPr>
          <p:cNvPr id="2054" name="Picture 6" descr="laptop, man, workspace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61" y="2727540"/>
            <a:ext cx="790480" cy="7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33" y="3463285"/>
            <a:ext cx="1468608" cy="39885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1534264" y="4713760"/>
            <a:ext cx="192917" cy="28901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/>
          <a:srcRect l="22562" t="62647" r="74029" b="29966"/>
          <a:stretch/>
        </p:blipFill>
        <p:spPr>
          <a:xfrm>
            <a:off x="1521448" y="4373542"/>
            <a:ext cx="170401" cy="23083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/>
          <a:srcRect l="22836" t="53194" r="73581" b="38215"/>
          <a:stretch/>
        </p:blipFill>
        <p:spPr>
          <a:xfrm>
            <a:off x="6990096" y="3573348"/>
            <a:ext cx="192917" cy="2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Пряма сполучна лінія 150"/>
          <p:cNvCxnSpPr/>
          <p:nvPr/>
        </p:nvCxnSpPr>
        <p:spPr>
          <a:xfrm flipH="1">
            <a:off x="6423833" y="4750058"/>
            <a:ext cx="741852" cy="118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/>
          <p:cNvCxnSpPr/>
          <p:nvPr/>
        </p:nvCxnSpPr>
        <p:spPr>
          <a:xfrm flipH="1">
            <a:off x="6430657" y="5387922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/>
          <p:cNvCxnSpPr/>
          <p:nvPr/>
        </p:nvCxnSpPr>
        <p:spPr>
          <a:xfrm>
            <a:off x="1788673" y="3830174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/>
          <p:cNvCxnSpPr/>
          <p:nvPr/>
        </p:nvCxnSpPr>
        <p:spPr>
          <a:xfrm>
            <a:off x="1792214" y="4019179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/>
          <p:cNvCxnSpPr/>
          <p:nvPr/>
        </p:nvCxnSpPr>
        <p:spPr>
          <a:xfrm>
            <a:off x="1790705" y="4195015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/>
          <p:cNvCxnSpPr/>
          <p:nvPr/>
        </p:nvCxnSpPr>
        <p:spPr>
          <a:xfrm>
            <a:off x="1802657" y="4377429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/>
          <p:cNvCxnSpPr/>
          <p:nvPr/>
        </p:nvCxnSpPr>
        <p:spPr>
          <a:xfrm>
            <a:off x="1806122" y="4556142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/>
          <p:cNvCxnSpPr/>
          <p:nvPr/>
        </p:nvCxnSpPr>
        <p:spPr>
          <a:xfrm>
            <a:off x="1793330" y="4741766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>
            <a:off x="1793329" y="4927458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/>
          <p:cNvCxnSpPr/>
          <p:nvPr/>
        </p:nvCxnSpPr>
        <p:spPr>
          <a:xfrm>
            <a:off x="1803480" y="5109272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1793330" y="5296834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/>
          <p:cNvCxnSpPr/>
          <p:nvPr/>
        </p:nvCxnSpPr>
        <p:spPr>
          <a:xfrm>
            <a:off x="1808097" y="5479685"/>
            <a:ext cx="1965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874" y="545862"/>
            <a:ext cx="8543925" cy="767442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DGF USES TWO TYPES OF AUCTIONS TO SELL ASSETS</a:t>
            </a:r>
            <a:endParaRPr lang="en-US" sz="2000" b="1" dirty="0">
              <a:solidFill>
                <a:srgbClr val="2E3C85"/>
              </a:solidFill>
              <a:latin typeface="Road radari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11" name="Прямоугольник 91"/>
          <p:cNvSpPr>
            <a:spLocks noChangeArrowheads="1"/>
          </p:cNvSpPr>
          <p:nvPr/>
        </p:nvSpPr>
        <p:spPr bwMode="auto">
          <a:xfrm>
            <a:off x="5981810" y="2642859"/>
            <a:ext cx="4428001" cy="8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descending clock auction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3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every 5 mins the price decreases by 1%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00" dirty="0" smtClean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200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sealed bids </a:t>
            </a:r>
          </a:p>
          <a:p>
            <a:pPr defTabSz="371475">
              <a:lnSpc>
                <a:spcPct val="90000"/>
              </a:lnSpc>
              <a:spcBef>
                <a:spcPct val="20000"/>
              </a:spcBef>
              <a:defRPr/>
            </a:pPr>
            <a:endParaRPr lang="en-US" sz="1100" b="1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sp>
        <p:nvSpPr>
          <p:cNvPr id="27" name="Прямоугольник 91"/>
          <p:cNvSpPr>
            <a:spLocks noChangeArrowheads="1"/>
          </p:cNvSpPr>
          <p:nvPr/>
        </p:nvSpPr>
        <p:spPr bwMode="auto">
          <a:xfrm>
            <a:off x="1412340" y="2626988"/>
            <a:ext cx="433211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ascending 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dynamic </a:t>
            </a: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auction</a:t>
            </a:r>
          </a:p>
          <a:p>
            <a:pPr defTabSz="371475">
              <a:spcBef>
                <a:spcPct val="20000"/>
              </a:spcBef>
              <a:defRPr/>
            </a:pPr>
            <a:endParaRPr lang="en-US" sz="3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higher bidder wins </a:t>
            </a:r>
          </a:p>
          <a:p>
            <a:pPr defTabSz="371475">
              <a:spcBef>
                <a:spcPct val="20000"/>
              </a:spcBef>
              <a:defRPr/>
            </a:pPr>
            <a:endParaRPr lang="en-US" sz="100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5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gradual 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price decline </a:t>
            </a:r>
            <a:endParaRPr lang="en-US" sz="900" dirty="0" smtClean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-</a:t>
            </a:r>
            <a:r>
              <a:rPr lang="en-US" sz="900" dirty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10% between auctions</a:t>
            </a:r>
            <a:endParaRPr lang="uk-UA" sz="900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sp>
        <p:nvSpPr>
          <p:cNvPr id="35" name="Прямокутник 62"/>
          <p:cNvSpPr>
            <a:spLocks noChangeArrowheads="1"/>
          </p:cNvSpPr>
          <p:nvPr/>
        </p:nvSpPr>
        <p:spPr bwMode="auto">
          <a:xfrm>
            <a:off x="1971282" y="3674549"/>
            <a:ext cx="4138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100%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6" name="Прямокутник 62"/>
          <p:cNvSpPr>
            <a:spLocks noChangeArrowheads="1"/>
          </p:cNvSpPr>
          <p:nvPr/>
        </p:nvSpPr>
        <p:spPr bwMode="auto">
          <a:xfrm>
            <a:off x="2014600" y="3860505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90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7" name="Прямокутник 62"/>
          <p:cNvSpPr>
            <a:spLocks noChangeArrowheads="1"/>
          </p:cNvSpPr>
          <p:nvPr/>
        </p:nvSpPr>
        <p:spPr bwMode="auto">
          <a:xfrm>
            <a:off x="2018803" y="4043433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80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8" name="Прямокутник 62"/>
          <p:cNvSpPr>
            <a:spLocks noChangeArrowheads="1"/>
          </p:cNvSpPr>
          <p:nvPr/>
        </p:nvSpPr>
        <p:spPr bwMode="auto">
          <a:xfrm>
            <a:off x="2023451" y="4221347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70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39" name="Прямокутник 62"/>
          <p:cNvSpPr>
            <a:spLocks noChangeArrowheads="1"/>
          </p:cNvSpPr>
          <p:nvPr/>
        </p:nvSpPr>
        <p:spPr bwMode="auto">
          <a:xfrm>
            <a:off x="2029292" y="4393555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60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0" name="Прямокутник 62"/>
          <p:cNvSpPr>
            <a:spLocks noChangeArrowheads="1"/>
          </p:cNvSpPr>
          <p:nvPr/>
        </p:nvSpPr>
        <p:spPr bwMode="auto">
          <a:xfrm>
            <a:off x="2034293" y="4583348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50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1" name="Прямокутник 62"/>
          <p:cNvSpPr>
            <a:spLocks noChangeArrowheads="1"/>
          </p:cNvSpPr>
          <p:nvPr/>
        </p:nvSpPr>
        <p:spPr bwMode="auto">
          <a:xfrm>
            <a:off x="2034511" y="476380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40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3" name="Прямокутник 62"/>
          <p:cNvSpPr>
            <a:spLocks noChangeArrowheads="1"/>
          </p:cNvSpPr>
          <p:nvPr/>
        </p:nvSpPr>
        <p:spPr bwMode="auto">
          <a:xfrm>
            <a:off x="2028584" y="495129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30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4" name="Прямокутник 62"/>
          <p:cNvSpPr>
            <a:spLocks noChangeArrowheads="1"/>
          </p:cNvSpPr>
          <p:nvPr/>
        </p:nvSpPr>
        <p:spPr bwMode="auto">
          <a:xfrm>
            <a:off x="2025592" y="5140493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20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48" name="Прямокутник 62"/>
          <p:cNvSpPr>
            <a:spLocks noChangeArrowheads="1"/>
          </p:cNvSpPr>
          <p:nvPr/>
        </p:nvSpPr>
        <p:spPr bwMode="auto">
          <a:xfrm>
            <a:off x="2022249" y="5328031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</a:t>
            </a: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1219361" y="2118850"/>
            <a:ext cx="2239380" cy="399096"/>
          </a:xfrm>
          <a:prstGeom prst="round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477871" y="2148448"/>
            <a:ext cx="2227830" cy="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English auction</a:t>
            </a:r>
            <a:endParaRPr lang="ru-RU" sz="1600" b="1" dirty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6181828" y="2161825"/>
            <a:ext cx="2227830" cy="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era Pro" panose="00000500000000000000"/>
                <a:ea typeface="+mj-ea"/>
                <a:cs typeface="Tahoma" pitchFamily="34" charset="0"/>
              </a:rPr>
              <a:t>Dutch </a:t>
            </a:r>
            <a:r>
              <a:rPr lang="en-US" sz="1600" b="1" dirty="0">
                <a:solidFill>
                  <a:schemeClr val="bg1"/>
                </a:solidFill>
                <a:latin typeface="Cera Pro" panose="00000500000000000000"/>
                <a:ea typeface="+mj-ea"/>
                <a:cs typeface="Tahoma" pitchFamily="34" charset="0"/>
              </a:rPr>
              <a:t>auction</a:t>
            </a:r>
            <a:endParaRPr lang="ru-RU" sz="1600" b="1" dirty="0">
              <a:solidFill>
                <a:schemeClr val="bg1"/>
              </a:solidFill>
              <a:latin typeface="Cambria" pitchFamily="18" charset="0"/>
              <a:ea typeface="+mj-ea"/>
              <a:cs typeface="Tahoma" pitchFamily="34" charset="0"/>
            </a:endParaRPr>
          </a:p>
        </p:txBody>
      </p:sp>
      <p:sp>
        <p:nvSpPr>
          <p:cNvPr id="59" name="Округлений прямокутник 58"/>
          <p:cNvSpPr/>
          <p:nvPr/>
        </p:nvSpPr>
        <p:spPr>
          <a:xfrm>
            <a:off x="5750696" y="2103729"/>
            <a:ext cx="2256064" cy="412615"/>
          </a:xfrm>
          <a:prstGeom prst="roundRect">
            <a:avLst/>
          </a:prstGeom>
          <a:solidFill>
            <a:srgbClr val="A2D9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03724" y="2137098"/>
            <a:ext cx="1831175" cy="3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Dutch auction</a:t>
            </a:r>
            <a:endParaRPr lang="ru-RU" sz="1600" b="1" dirty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pic>
        <p:nvPicPr>
          <p:cNvPr id="3078" name="Picture 6" descr="amsterdam, dutch, mill, tourism, windmil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92" y="2028580"/>
            <a:ext cx="604438" cy="6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n, big, clock, england, landmark, londo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0" y="2023095"/>
            <a:ext cx="596650" cy="5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/>
          <a:srcRect l="22836" t="53194" r="73837" b="28430"/>
          <a:stretch/>
        </p:blipFill>
        <p:spPr>
          <a:xfrm>
            <a:off x="1305172" y="2642347"/>
            <a:ext cx="140244" cy="4840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l="22836" t="53194" r="73956" b="37738"/>
          <a:stretch/>
        </p:blipFill>
        <p:spPr>
          <a:xfrm>
            <a:off x="1305172" y="3098363"/>
            <a:ext cx="135215" cy="23887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207339" y="3890551"/>
            <a:ext cx="2879832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rice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is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reduced from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100% to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70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%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within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one day,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next auction: from 100% to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50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%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within 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one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day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next auction: from 100% to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80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% 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within one day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next auction: from 100% to </a:t>
            </a: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90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% </a:t>
            </a:r>
          </a:p>
          <a:p>
            <a:pPr defTabSz="371475"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cs typeface="Tahoma" pitchFamily="34" charset="0"/>
              </a:rPr>
              <a:t>within one day</a:t>
            </a:r>
          </a:p>
          <a:p>
            <a:pPr defTabSz="371475">
              <a:spcBef>
                <a:spcPct val="0"/>
              </a:spcBef>
              <a:defRPr/>
            </a:pP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01140" y="1608363"/>
            <a:ext cx="8523391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Starting price of an asset at the first auction is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gross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book value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-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aggregated amount of principal and accrued interest </a:t>
            </a:r>
            <a:r>
              <a:rPr lang="en-US" sz="1000" b="1" u="sng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or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 independent appraiser assessment (the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higher</a:t>
            </a:r>
            <a:r>
              <a:rPr lang="uk-UA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between these two)</a:t>
            </a:r>
            <a:endParaRPr lang="uk-UA" sz="1000" b="1" dirty="0">
              <a:solidFill>
                <a:srgbClr val="0563C1"/>
              </a:solidFill>
              <a:latin typeface="Cera Pro medium"/>
              <a:ea typeface="+mj-ea"/>
              <a:cs typeface="Tahoma" pitchFamily="34" charset="0"/>
            </a:endParaRPr>
          </a:p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endParaRPr lang="uk-UA" sz="850" b="1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/>
          <a:srcRect l="22836" t="53194" r="73837" b="28430"/>
          <a:stretch/>
        </p:blipFill>
        <p:spPr>
          <a:xfrm>
            <a:off x="5856415" y="2649323"/>
            <a:ext cx="140244" cy="4840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/>
          <a:srcRect l="22836" t="53194" r="73956" b="37738"/>
          <a:stretch/>
        </p:blipFill>
        <p:spPr>
          <a:xfrm>
            <a:off x="5856415" y="3114390"/>
            <a:ext cx="135215" cy="238878"/>
          </a:xfrm>
          <a:prstGeom prst="rect">
            <a:avLst/>
          </a:prstGeom>
        </p:spPr>
      </p:pic>
      <p:sp>
        <p:nvSpPr>
          <p:cNvPr id="67" name="Прямокутник 66"/>
          <p:cNvSpPr/>
          <p:nvPr/>
        </p:nvSpPr>
        <p:spPr>
          <a:xfrm>
            <a:off x="1790780" y="3827863"/>
            <a:ext cx="230738" cy="1821365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A2D9F7"/>
              </a:solidFill>
            </a:endParaRPr>
          </a:p>
        </p:txBody>
      </p:sp>
      <p:cxnSp>
        <p:nvCxnSpPr>
          <p:cNvPr id="71" name="Пряма зі стрілкою 70"/>
          <p:cNvCxnSpPr/>
          <p:nvPr/>
        </p:nvCxnSpPr>
        <p:spPr>
          <a:xfrm flipV="1">
            <a:off x="2498468" y="3674510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1631750" y="4635681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2E3C85"/>
                </a:solidFill>
                <a:latin typeface="Road radario"/>
                <a:ea typeface="+mj-ea"/>
                <a:cs typeface="+mj-cs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  <a:ea typeface="+mj-ea"/>
              <a:cs typeface="+mj-cs"/>
            </a:endParaRPr>
          </a:p>
        </p:txBody>
      </p:sp>
      <p:cxnSp>
        <p:nvCxnSpPr>
          <p:cNvPr id="89" name="Пряма зі стрілкою 88"/>
          <p:cNvCxnSpPr/>
          <p:nvPr/>
        </p:nvCxnSpPr>
        <p:spPr>
          <a:xfrm flipV="1">
            <a:off x="2562565" y="386314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/>
          <p:cNvCxnSpPr/>
          <p:nvPr/>
        </p:nvCxnSpPr>
        <p:spPr>
          <a:xfrm flipV="1">
            <a:off x="2627461" y="4039088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/>
          <p:cNvCxnSpPr/>
          <p:nvPr/>
        </p:nvCxnSpPr>
        <p:spPr>
          <a:xfrm flipV="1">
            <a:off x="2710443" y="422027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зі стрілкою 91"/>
          <p:cNvCxnSpPr/>
          <p:nvPr/>
        </p:nvCxnSpPr>
        <p:spPr>
          <a:xfrm flipV="1">
            <a:off x="2789242" y="4399276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/>
          <p:cNvCxnSpPr/>
          <p:nvPr/>
        </p:nvCxnSpPr>
        <p:spPr>
          <a:xfrm flipV="1">
            <a:off x="2858488" y="4583557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зі стрілкою 93"/>
          <p:cNvCxnSpPr/>
          <p:nvPr/>
        </p:nvCxnSpPr>
        <p:spPr>
          <a:xfrm flipV="1">
            <a:off x="2928893" y="4767790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/>
          <p:cNvCxnSpPr/>
          <p:nvPr/>
        </p:nvCxnSpPr>
        <p:spPr>
          <a:xfrm flipV="1">
            <a:off x="2993938" y="4953535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зі стрілкою 95"/>
          <p:cNvCxnSpPr/>
          <p:nvPr/>
        </p:nvCxnSpPr>
        <p:spPr>
          <a:xfrm flipV="1">
            <a:off x="3062810" y="5141266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/>
          <p:cNvCxnSpPr/>
          <p:nvPr/>
        </p:nvCxnSpPr>
        <p:spPr>
          <a:xfrm flipV="1">
            <a:off x="3138636" y="5323558"/>
            <a:ext cx="0" cy="15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кутник 86"/>
          <p:cNvSpPr/>
          <p:nvPr/>
        </p:nvSpPr>
        <p:spPr>
          <a:xfrm>
            <a:off x="1435626" y="3616866"/>
            <a:ext cx="4443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600" b="1" dirty="0" smtClean="0">
                <a:solidFill>
                  <a:srgbClr val="0563C1"/>
                </a:solidFill>
                <a:latin typeface="Road radario"/>
              </a:rPr>
              <a:t>rounds</a:t>
            </a:r>
            <a:endParaRPr lang="uk-UA" sz="600" b="1" dirty="0">
              <a:solidFill>
                <a:srgbClr val="0563C1"/>
              </a:solidFill>
              <a:latin typeface="Road radario"/>
            </a:endParaRPr>
          </a:p>
        </p:txBody>
      </p:sp>
      <p:sp>
        <p:nvSpPr>
          <p:cNvPr id="101" name="Прямокутник 62"/>
          <p:cNvSpPr>
            <a:spLocks noChangeArrowheads="1"/>
          </p:cNvSpPr>
          <p:nvPr/>
        </p:nvSpPr>
        <p:spPr bwMode="auto">
          <a:xfrm>
            <a:off x="1501419" y="5366617"/>
            <a:ext cx="3000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10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2" name="Прямокутник 62"/>
          <p:cNvSpPr>
            <a:spLocks noChangeArrowheads="1"/>
          </p:cNvSpPr>
          <p:nvPr/>
        </p:nvSpPr>
        <p:spPr bwMode="auto">
          <a:xfrm>
            <a:off x="1534184" y="5184618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9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3" name="Прямокутник 62"/>
          <p:cNvSpPr>
            <a:spLocks noChangeArrowheads="1"/>
          </p:cNvSpPr>
          <p:nvPr/>
        </p:nvSpPr>
        <p:spPr bwMode="auto">
          <a:xfrm>
            <a:off x="1527926" y="499215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8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4" name="Прямокутник 62"/>
          <p:cNvSpPr>
            <a:spLocks noChangeArrowheads="1"/>
          </p:cNvSpPr>
          <p:nvPr/>
        </p:nvSpPr>
        <p:spPr bwMode="auto">
          <a:xfrm>
            <a:off x="1526959" y="481026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7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5" name="Прямокутник 62"/>
          <p:cNvSpPr>
            <a:spLocks noChangeArrowheads="1"/>
          </p:cNvSpPr>
          <p:nvPr/>
        </p:nvSpPr>
        <p:spPr bwMode="auto">
          <a:xfrm>
            <a:off x="1527177" y="462641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6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6" name="Прямокутник 62"/>
          <p:cNvSpPr>
            <a:spLocks noChangeArrowheads="1"/>
          </p:cNvSpPr>
          <p:nvPr/>
        </p:nvSpPr>
        <p:spPr bwMode="auto">
          <a:xfrm>
            <a:off x="1525171" y="444256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5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7" name="Прямокутник 62"/>
          <p:cNvSpPr>
            <a:spLocks noChangeArrowheads="1"/>
          </p:cNvSpPr>
          <p:nvPr/>
        </p:nvSpPr>
        <p:spPr bwMode="auto">
          <a:xfrm>
            <a:off x="1523505" y="42657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4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8" name="Прямокутник 62"/>
          <p:cNvSpPr>
            <a:spLocks noChangeArrowheads="1"/>
          </p:cNvSpPr>
          <p:nvPr/>
        </p:nvSpPr>
        <p:spPr bwMode="auto">
          <a:xfrm>
            <a:off x="1523845" y="4101952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3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9" name="Прямокутник 62"/>
          <p:cNvSpPr>
            <a:spLocks noChangeArrowheads="1"/>
          </p:cNvSpPr>
          <p:nvPr/>
        </p:nvSpPr>
        <p:spPr bwMode="auto">
          <a:xfrm>
            <a:off x="1525171" y="3912750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2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10" name="Прямокутник 62"/>
          <p:cNvSpPr>
            <a:spLocks noChangeArrowheads="1"/>
          </p:cNvSpPr>
          <p:nvPr/>
        </p:nvSpPr>
        <p:spPr bwMode="auto">
          <a:xfrm>
            <a:off x="1525171" y="372306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00" name="Прямокутник 99"/>
          <p:cNvSpPr/>
          <p:nvPr/>
        </p:nvSpPr>
        <p:spPr>
          <a:xfrm rot="20342455">
            <a:off x="2926774" y="3525277"/>
            <a:ext cx="1129070" cy="208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Прямокутник 115"/>
          <p:cNvSpPr/>
          <p:nvPr/>
        </p:nvSpPr>
        <p:spPr>
          <a:xfrm>
            <a:off x="6246044" y="3645744"/>
            <a:ext cx="4443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600" b="1" dirty="0" smtClean="0">
                <a:solidFill>
                  <a:srgbClr val="0563C1"/>
                </a:solidFill>
                <a:latin typeface="Road radario"/>
              </a:rPr>
              <a:t>rounds</a:t>
            </a:r>
            <a:endParaRPr lang="uk-UA" sz="600" b="1" dirty="0">
              <a:solidFill>
                <a:srgbClr val="0563C1"/>
              </a:solidFill>
              <a:latin typeface="Road radario"/>
            </a:endParaRPr>
          </a:p>
        </p:txBody>
      </p:sp>
      <p:sp>
        <p:nvSpPr>
          <p:cNvPr id="125" name="Прямокутник 62"/>
          <p:cNvSpPr>
            <a:spLocks noChangeArrowheads="1"/>
          </p:cNvSpPr>
          <p:nvPr/>
        </p:nvSpPr>
        <p:spPr bwMode="auto">
          <a:xfrm>
            <a:off x="6690396" y="363762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800" b="1" dirty="0" smtClean="0">
                <a:solidFill>
                  <a:srgbClr val="0563C1"/>
                </a:solidFill>
                <a:latin typeface="Cera Pro medium"/>
              </a:rPr>
              <a:t>2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cxnSp>
        <p:nvCxnSpPr>
          <p:cNvPr id="3072" name="Пряма зі стрілкою 3071"/>
          <p:cNvCxnSpPr/>
          <p:nvPr/>
        </p:nvCxnSpPr>
        <p:spPr>
          <a:xfrm>
            <a:off x="6976766" y="3818296"/>
            <a:ext cx="367" cy="155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 зі стрілкою 3074"/>
          <p:cNvCxnSpPr/>
          <p:nvPr/>
        </p:nvCxnSpPr>
        <p:spPr>
          <a:xfrm flipH="1">
            <a:off x="6801491" y="3809504"/>
            <a:ext cx="4007" cy="95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кутник 62"/>
          <p:cNvSpPr>
            <a:spLocks noChangeArrowheads="1"/>
          </p:cNvSpPr>
          <p:nvPr/>
        </p:nvSpPr>
        <p:spPr bwMode="auto">
          <a:xfrm>
            <a:off x="5995530" y="3735349"/>
            <a:ext cx="4138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100%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137" name="Прямокутник 136"/>
          <p:cNvSpPr/>
          <p:nvPr/>
        </p:nvSpPr>
        <p:spPr>
          <a:xfrm>
            <a:off x="6356401" y="3819447"/>
            <a:ext cx="230738" cy="1886932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A2D9F7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554597" y="4655834"/>
            <a:ext cx="1856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E3C85"/>
                </a:solidFill>
                <a:latin typeface="Road radario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</a:endParaRPr>
          </a:p>
        </p:txBody>
      </p:sp>
      <p:sp>
        <p:nvSpPr>
          <p:cNvPr id="139" name="Прямокутник 62"/>
          <p:cNvSpPr>
            <a:spLocks noChangeArrowheads="1"/>
          </p:cNvSpPr>
          <p:nvPr/>
        </p:nvSpPr>
        <p:spPr bwMode="auto">
          <a:xfrm>
            <a:off x="6551830" y="3646397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 dirty="0" smtClean="0">
                <a:solidFill>
                  <a:srgbClr val="0563C1"/>
                </a:solidFill>
                <a:latin typeface="Cera Pro medium"/>
              </a:rPr>
              <a:t>1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  <p:sp>
        <p:nvSpPr>
          <p:cNvPr id="140" name="Прямокутник 62"/>
          <p:cNvSpPr>
            <a:spLocks noChangeArrowheads="1"/>
          </p:cNvSpPr>
          <p:nvPr/>
        </p:nvSpPr>
        <p:spPr bwMode="auto">
          <a:xfrm>
            <a:off x="6024360" y="5292340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20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3084" name="Пряма сполучна лінія 3083"/>
          <p:cNvCxnSpPr/>
          <p:nvPr/>
        </p:nvCxnSpPr>
        <p:spPr>
          <a:xfrm flipH="1">
            <a:off x="6615679" y="3827863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кутник 62"/>
          <p:cNvSpPr>
            <a:spLocks noChangeArrowheads="1"/>
          </p:cNvSpPr>
          <p:nvPr/>
        </p:nvSpPr>
        <p:spPr bwMode="auto">
          <a:xfrm>
            <a:off x="6033488" y="4656518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50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86" name="Пряма сполучна лінія 85"/>
          <p:cNvCxnSpPr/>
          <p:nvPr/>
        </p:nvCxnSpPr>
        <p:spPr>
          <a:xfrm flipH="1">
            <a:off x="6591771" y="5387922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кутник 62"/>
          <p:cNvSpPr>
            <a:spLocks noChangeArrowheads="1"/>
          </p:cNvSpPr>
          <p:nvPr/>
        </p:nvSpPr>
        <p:spPr bwMode="auto">
          <a:xfrm>
            <a:off x="6020377" y="5443616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</a:t>
            </a:r>
            <a:r>
              <a:rPr lang="ru-RU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98" name="Пряма сполучна лінія 97"/>
          <p:cNvCxnSpPr/>
          <p:nvPr/>
        </p:nvCxnSpPr>
        <p:spPr>
          <a:xfrm flipH="1">
            <a:off x="6592607" y="5530505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/>
          <p:cNvCxnSpPr/>
          <p:nvPr/>
        </p:nvCxnSpPr>
        <p:spPr>
          <a:xfrm flipH="1">
            <a:off x="6598300" y="4317396"/>
            <a:ext cx="5739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кутник 62"/>
          <p:cNvSpPr>
            <a:spLocks noChangeArrowheads="1"/>
          </p:cNvSpPr>
          <p:nvPr/>
        </p:nvSpPr>
        <p:spPr bwMode="auto">
          <a:xfrm>
            <a:off x="6038294" y="4233190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3</a:t>
            </a:r>
            <a:r>
              <a:rPr lang="ru-RU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112" name="Пряма зі стрілкою 111"/>
          <p:cNvCxnSpPr/>
          <p:nvPr/>
        </p:nvCxnSpPr>
        <p:spPr>
          <a:xfrm>
            <a:off x="6670752" y="3822997"/>
            <a:ext cx="19820" cy="510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зі стрілкою 112"/>
          <p:cNvCxnSpPr/>
          <p:nvPr/>
        </p:nvCxnSpPr>
        <p:spPr>
          <a:xfrm>
            <a:off x="7125079" y="3842963"/>
            <a:ext cx="4454" cy="168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кутник 62"/>
          <p:cNvSpPr>
            <a:spLocks noChangeArrowheads="1"/>
          </p:cNvSpPr>
          <p:nvPr/>
        </p:nvSpPr>
        <p:spPr bwMode="auto">
          <a:xfrm>
            <a:off x="6857616" y="364201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800" b="1" dirty="0">
                <a:solidFill>
                  <a:srgbClr val="0563C1"/>
                </a:solidFill>
                <a:latin typeface="Cera Pro medium"/>
              </a:rPr>
              <a:t>3</a:t>
            </a:r>
          </a:p>
        </p:txBody>
      </p:sp>
      <p:sp>
        <p:nvSpPr>
          <p:cNvPr id="115" name="Прямокутник 62"/>
          <p:cNvSpPr>
            <a:spLocks noChangeArrowheads="1"/>
          </p:cNvSpPr>
          <p:nvPr/>
        </p:nvSpPr>
        <p:spPr bwMode="auto">
          <a:xfrm>
            <a:off x="7017567" y="364201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800" b="1" dirty="0" smtClean="0">
                <a:solidFill>
                  <a:srgbClr val="0563C1"/>
                </a:solidFill>
                <a:latin typeface="Cera Pro medium"/>
              </a:rPr>
              <a:t>4</a:t>
            </a:r>
            <a:endParaRPr lang="en-US" altLang="uk-UA" sz="800" b="1" dirty="0">
              <a:solidFill>
                <a:srgbClr val="0563C1"/>
              </a:solidFill>
              <a:latin typeface="Cera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6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697" t="21946" r="33746" b="45203"/>
          <a:stretch/>
        </p:blipFill>
        <p:spPr>
          <a:xfrm>
            <a:off x="759240" y="5992417"/>
            <a:ext cx="1674976" cy="619013"/>
          </a:xfrm>
          <a:prstGeom prst="rect">
            <a:avLst/>
          </a:prstGeom>
        </p:spPr>
      </p:pic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690874" y="545862"/>
            <a:ext cx="8543925" cy="767442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2E3C85"/>
                </a:solidFill>
                <a:latin typeface="Road radario"/>
              </a:rPr>
              <a:t>POOLS </a:t>
            </a:r>
            <a:r>
              <a:rPr lang="en-US" sz="2000" b="1" dirty="0" smtClean="0">
                <a:solidFill>
                  <a:srgbClr val="2E3C85"/>
                </a:solidFill>
                <a:latin typeface="Road radario"/>
              </a:rPr>
              <a:t>OF </a:t>
            </a:r>
            <a:r>
              <a:rPr lang="en-US" sz="2000" b="1" dirty="0">
                <a:solidFill>
                  <a:srgbClr val="2E3C85"/>
                </a:solidFill>
                <a:latin typeface="Road radario"/>
              </a:rPr>
              <a:t>ASSETS</a:t>
            </a: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3127559" y="2126303"/>
            <a:ext cx="2256064" cy="412615"/>
          </a:xfrm>
          <a:prstGeom prst="roundRect">
            <a:avLst/>
          </a:prstGeom>
          <a:solidFill>
            <a:srgbClr val="A2D9F7"/>
          </a:solidFill>
          <a:ln>
            <a:solidFill>
              <a:srgbClr val="A2D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3803930" y="2177473"/>
            <a:ext cx="1281145" cy="3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71475">
              <a:defRPr/>
            </a:pPr>
            <a:r>
              <a:rPr lang="en-US" sz="1600" b="1" dirty="0" smtClean="0">
                <a:solidFill>
                  <a:srgbClr val="2F3C84"/>
                </a:solidFill>
                <a:latin typeface="Road radario"/>
                <a:ea typeface="+mj-ea"/>
                <a:cs typeface="Tahoma" pitchFamily="34" charset="0"/>
              </a:rPr>
              <a:t>POOLS</a:t>
            </a:r>
            <a:endParaRPr lang="uk-UA" sz="1600" b="1" dirty="0" smtClean="0">
              <a:solidFill>
                <a:srgbClr val="2F3C84"/>
              </a:solidFill>
              <a:latin typeface="Road radario"/>
              <a:ea typeface="+mj-ea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6704396" y="3481957"/>
            <a:ext cx="2839800" cy="230832"/>
          </a:xfrm>
          <a:prstGeom prst="rect">
            <a:avLst/>
          </a:prstGeom>
          <a:solidFill>
            <a:srgbClr val="A2D9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E3C85"/>
                </a:solidFill>
                <a:latin typeface="Road radario"/>
              </a:rPr>
              <a:t>ASSET</a:t>
            </a:r>
            <a:endParaRPr lang="uk-UA" sz="900" b="1" dirty="0">
              <a:solidFill>
                <a:srgbClr val="2E3C85"/>
              </a:solidFill>
              <a:latin typeface="Road radario"/>
            </a:endParaRPr>
          </a:p>
        </p:txBody>
      </p:sp>
      <p:sp>
        <p:nvSpPr>
          <p:cNvPr id="62" name="Прямокутник 62"/>
          <p:cNvSpPr>
            <a:spLocks noChangeArrowheads="1"/>
          </p:cNvSpPr>
          <p:nvPr/>
        </p:nvSpPr>
        <p:spPr bwMode="auto">
          <a:xfrm>
            <a:off x="7678588" y="4376188"/>
            <a:ext cx="36420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1</a:t>
            </a:r>
            <a:r>
              <a:rPr lang="ru-RU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63" name="Прямокутник 62"/>
          <p:cNvSpPr/>
          <p:nvPr/>
        </p:nvSpPr>
        <p:spPr>
          <a:xfrm>
            <a:off x="701140" y="1608363"/>
            <a:ext cx="85233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Assets which have not been sold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cs typeface="Tahoma" pitchFamily="34" charset="0"/>
              </a:rPr>
              <a:t>individually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are </a:t>
            </a:r>
            <a:r>
              <a:rPr lang="en-US" sz="1000" b="1" dirty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put for sale in pools </a:t>
            </a:r>
            <a:r>
              <a:rPr lang="en-US" sz="1000" b="1" dirty="0" smtClean="0">
                <a:solidFill>
                  <a:srgbClr val="0563C1"/>
                </a:solidFill>
                <a:latin typeface="Cera Pro medium"/>
                <a:ea typeface="+mj-ea"/>
                <a:cs typeface="Tahoma" pitchFamily="34" charset="0"/>
              </a:rPr>
              <a:t>(portfolios)</a:t>
            </a:r>
            <a:endParaRPr lang="en-US" sz="1000" b="1" dirty="0">
              <a:solidFill>
                <a:srgbClr val="0563C1"/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cxnSp>
        <p:nvCxnSpPr>
          <p:cNvPr id="65" name="Пряма сполучна лінія 64"/>
          <p:cNvCxnSpPr/>
          <p:nvPr/>
        </p:nvCxnSpPr>
        <p:spPr>
          <a:xfrm flipH="1">
            <a:off x="8011286" y="4491640"/>
            <a:ext cx="343366" cy="315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 flipH="1">
            <a:off x="8354652" y="4872659"/>
            <a:ext cx="3478" cy="12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 flipH="1">
            <a:off x="8303064" y="4491640"/>
            <a:ext cx="6726" cy="37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art, express, sale, shopping, basket, ecommerce, stor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18" y="2108175"/>
            <a:ext cx="488057" cy="4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lanning, strategy, business, organization, company, team, teamwork icon -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57" y="4780862"/>
            <a:ext cx="376691" cy="3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usiness, company, group, influencer, teamwork icon - Download on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67" y="4758656"/>
            <a:ext cx="406271" cy="4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0" descr="furniture, home, interior, office, room, study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01" y="3080539"/>
            <a:ext cx="404429" cy="4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uildings, factory, industrial, industry icon - Download on Iconfin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90" y="4767421"/>
            <a:ext cx="388739" cy="3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кутник 32"/>
          <p:cNvSpPr/>
          <p:nvPr/>
        </p:nvSpPr>
        <p:spPr>
          <a:xfrm>
            <a:off x="5385354" y="2855212"/>
            <a:ext cx="1026713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ixed assets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955548" y="4364857"/>
            <a:ext cx="20895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Loans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to legal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entities</a:t>
            </a:r>
            <a:r>
              <a:rPr lang="ru-RU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,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financial and industrial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groups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01140" y="3122123"/>
            <a:ext cx="22204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L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oans </a:t>
            </a:r>
            <a:r>
              <a:rPr lang="en-US" sz="1000" b="1" dirty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to </a:t>
            </a: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individuals: </a:t>
            </a:r>
          </a:p>
          <a:p>
            <a:pPr algn="just" defTabSz="371475">
              <a:lnSpc>
                <a:spcPct val="85000"/>
              </a:lnSpc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mortgages, car loans, unsecured </a:t>
            </a:r>
            <a:endParaRPr lang="uk-UA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pic>
        <p:nvPicPr>
          <p:cNvPr id="37" name="Picture 14" descr="Auto, car, transport icon - Download on Iconfin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90" y="3594929"/>
            <a:ext cx="472127" cy="4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llar, expenses, finance, hand, money, payment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72" y="3535679"/>
            <a:ext cx="407745" cy="4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, family, father, home, house, mother, parents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5" y="3509518"/>
            <a:ext cx="419641" cy="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dvantage, atm, benefits, gain, mileage, perks, profit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7" y="3081450"/>
            <a:ext cx="366371" cy="3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uilding, front, garage, home, house, urban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62" y="3980958"/>
            <a:ext cx="414164" cy="4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получна лінія уступом 6"/>
          <p:cNvCxnSpPr/>
          <p:nvPr/>
        </p:nvCxnSpPr>
        <p:spPr>
          <a:xfrm rot="5400000">
            <a:off x="2619540" y="1776983"/>
            <a:ext cx="595222" cy="2119116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получна лінія уступом 55"/>
          <p:cNvCxnSpPr/>
          <p:nvPr/>
        </p:nvCxnSpPr>
        <p:spPr>
          <a:xfrm rot="5400000">
            <a:off x="2667613" y="2879013"/>
            <a:ext cx="1832035" cy="1151870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получна лінія уступом 56"/>
          <p:cNvCxnSpPr/>
          <p:nvPr/>
        </p:nvCxnSpPr>
        <p:spPr>
          <a:xfrm rot="16200000" flipH="1">
            <a:off x="3885356" y="2988939"/>
            <a:ext cx="1253879" cy="343281"/>
          </a:xfrm>
          <a:prstGeom prst="bentConnector3">
            <a:avLst>
              <a:gd name="adj1" fmla="val 73743"/>
            </a:avLst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кутник 63"/>
          <p:cNvSpPr/>
          <p:nvPr/>
        </p:nvSpPr>
        <p:spPr>
          <a:xfrm>
            <a:off x="4038026" y="3779301"/>
            <a:ext cx="1843768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1475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b="1" dirty="0" smtClean="0">
                <a:solidFill>
                  <a:srgbClr val="2F3C84"/>
                </a:solidFill>
                <a:latin typeface="Cera regular"/>
                <a:cs typeface="Arial" panose="020B0604020202020204" pitchFamily="34" charset="0"/>
              </a:rPr>
              <a:t>Real estate and land plots</a:t>
            </a:r>
            <a:endParaRPr lang="en-US" sz="1000" b="1" dirty="0">
              <a:solidFill>
                <a:srgbClr val="2F3C84"/>
              </a:solidFill>
              <a:latin typeface="Cera regular"/>
              <a:cs typeface="Arial" panose="020B0604020202020204" pitchFamily="34" charset="0"/>
            </a:endParaRPr>
          </a:p>
        </p:txBody>
      </p:sp>
      <p:sp>
        <p:nvSpPr>
          <p:cNvPr id="71" name="Прямокутник 70"/>
          <p:cNvSpPr/>
          <p:nvPr/>
        </p:nvSpPr>
        <p:spPr>
          <a:xfrm rot="16200000">
            <a:off x="7431393" y="3308538"/>
            <a:ext cx="923023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Individual sales </a:t>
            </a: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sp>
        <p:nvSpPr>
          <p:cNvPr id="72" name="Прямокутник 71"/>
          <p:cNvSpPr/>
          <p:nvPr/>
        </p:nvSpPr>
        <p:spPr>
          <a:xfrm rot="16200000">
            <a:off x="7658606" y="4517047"/>
            <a:ext cx="482408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Pools</a:t>
            </a:r>
            <a:endParaRPr lang="en-US" sz="850" dirty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</p:txBody>
      </p:sp>
      <p:pic>
        <p:nvPicPr>
          <p:cNvPr id="1054" name="Picture 30" descr="crop, farm, farming, field, harvest, land, tractor 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24" y="4000720"/>
            <a:ext cx="382450" cy="3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businessman, man, office building 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5" y="3995943"/>
            <a:ext cx="334749" cy="3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кутник 57"/>
          <p:cNvSpPr/>
          <p:nvPr/>
        </p:nvSpPr>
        <p:spPr>
          <a:xfrm>
            <a:off x="8473223" y="4316985"/>
            <a:ext cx="987771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price is reduced </a:t>
            </a:r>
            <a:endParaRPr lang="en-US" sz="850" dirty="0" smtClean="0">
              <a:solidFill>
                <a:schemeClr val="accent1">
                  <a:lumMod val="50000"/>
                </a:schemeClr>
              </a:solidFill>
              <a:latin typeface="Cera Pro medium"/>
              <a:ea typeface="+mj-ea"/>
              <a:cs typeface="Tahoma" pitchFamily="34" charset="0"/>
            </a:endParaRPr>
          </a:p>
          <a:p>
            <a:pPr defTabSz="37147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850" dirty="0" smtClean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from 10</a:t>
            </a:r>
            <a:r>
              <a:rPr lang="en-US" sz="850" dirty="0">
                <a:solidFill>
                  <a:schemeClr val="accent1">
                    <a:lumMod val="50000"/>
                  </a:schemeClr>
                </a:solidFill>
                <a:latin typeface="Cera Pro medium"/>
                <a:ea typeface="+mj-ea"/>
                <a:cs typeface="Tahoma" pitchFamily="34" charset="0"/>
              </a:rPr>
              <a:t>%</a:t>
            </a:r>
          </a:p>
        </p:txBody>
      </p:sp>
      <p:cxnSp>
        <p:nvCxnSpPr>
          <p:cNvPr id="76" name="Пряма зі стрілкою 75"/>
          <p:cNvCxnSpPr/>
          <p:nvPr/>
        </p:nvCxnSpPr>
        <p:spPr>
          <a:xfrm>
            <a:off x="5829881" y="2730551"/>
            <a:ext cx="894" cy="138254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 сполучна лінія 80"/>
          <p:cNvCxnSpPr/>
          <p:nvPr/>
        </p:nvCxnSpPr>
        <p:spPr>
          <a:xfrm>
            <a:off x="4496389" y="2538930"/>
            <a:ext cx="0" cy="199001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/>
          <p:cNvCxnSpPr/>
          <p:nvPr/>
        </p:nvCxnSpPr>
        <p:spPr>
          <a:xfrm>
            <a:off x="4496389" y="2721101"/>
            <a:ext cx="2099001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 flipH="1">
            <a:off x="5840853" y="2721453"/>
            <a:ext cx="95118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/>
          <p:cNvCxnSpPr/>
          <p:nvPr/>
        </p:nvCxnSpPr>
        <p:spPr>
          <a:xfrm flipH="1">
            <a:off x="8000065" y="4990277"/>
            <a:ext cx="4294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/>
          <p:cNvCxnSpPr/>
          <p:nvPr/>
        </p:nvCxnSpPr>
        <p:spPr>
          <a:xfrm flipH="1">
            <a:off x="8004566" y="4878200"/>
            <a:ext cx="4294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кутник 62"/>
          <p:cNvSpPr>
            <a:spLocks noChangeArrowheads="1"/>
          </p:cNvSpPr>
          <p:nvPr/>
        </p:nvSpPr>
        <p:spPr bwMode="auto">
          <a:xfrm>
            <a:off x="7710469" y="4769012"/>
            <a:ext cx="3145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b="1" dirty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4</a:t>
            </a: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sp>
        <p:nvSpPr>
          <p:cNvPr id="113" name="Прямокутник 62"/>
          <p:cNvSpPr>
            <a:spLocks noChangeArrowheads="1"/>
          </p:cNvSpPr>
          <p:nvPr/>
        </p:nvSpPr>
        <p:spPr bwMode="auto">
          <a:xfrm>
            <a:off x="7644110" y="4881559"/>
            <a:ext cx="389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0</a:t>
            </a:r>
            <a:r>
              <a:rPr lang="en-US" altLang="en-US" sz="700" b="1" dirty="0" smtClean="0">
                <a:solidFill>
                  <a:schemeClr val="bg2">
                    <a:lumMod val="75000"/>
                  </a:schemeClr>
                </a:solidFill>
                <a:latin typeface="Cera Pro medium"/>
              </a:rPr>
              <a:t>,8%</a:t>
            </a:r>
            <a:endParaRPr lang="en-US" altLang="uk-UA" sz="700" b="1" dirty="0">
              <a:solidFill>
                <a:schemeClr val="bg2">
                  <a:lumMod val="75000"/>
                </a:schemeClr>
              </a:solidFill>
              <a:latin typeface="Cera Pro medium"/>
            </a:endParaRPr>
          </a:p>
        </p:txBody>
      </p:sp>
      <p:cxnSp>
        <p:nvCxnSpPr>
          <p:cNvPr id="119" name="Пряма зі стрілкою 118"/>
          <p:cNvCxnSpPr/>
          <p:nvPr/>
        </p:nvCxnSpPr>
        <p:spPr>
          <a:xfrm flipH="1">
            <a:off x="8396991" y="4990277"/>
            <a:ext cx="3478" cy="12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324</Words>
  <Application>Microsoft Office PowerPoint</Application>
  <PresentationFormat>Аркуш A4 (210x297 мм)</PresentationFormat>
  <Paragraphs>117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Cera Pro</vt:lpstr>
      <vt:lpstr>Cera Pro medium</vt:lpstr>
      <vt:lpstr>Cera regular</vt:lpstr>
      <vt:lpstr>Open Sans</vt:lpstr>
      <vt:lpstr>Road radario</vt:lpstr>
      <vt:lpstr>Tahoma</vt:lpstr>
      <vt:lpstr>Тема Office</vt:lpstr>
      <vt:lpstr>  DGF SALES PROCESS</vt:lpstr>
      <vt:lpstr>SALE OF FAILED BANKS’ ASSETS – IS THE MAIN WAY TO OBTAINE PROCEEDS FOR THE SATISFACTION OF CREDITORS’ CLAIMS</vt:lpstr>
      <vt:lpstr>DGF USES TWO TYPES OF AUCTIONS TO SELL ASSETS</vt:lpstr>
      <vt:lpstr>POOLS OF ASSETS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Nataliia Marushchak</dc:creator>
  <cp:lastModifiedBy>Петренко Наталія Степанівна</cp:lastModifiedBy>
  <cp:revision>173</cp:revision>
  <cp:lastPrinted>2021-08-12T12:39:21Z</cp:lastPrinted>
  <dcterms:created xsi:type="dcterms:W3CDTF">2020-08-26T13:21:52Z</dcterms:created>
  <dcterms:modified xsi:type="dcterms:W3CDTF">2023-12-14T10:20:20Z</dcterms:modified>
</cp:coreProperties>
</file>