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1" r:id="rId3"/>
    <p:sldId id="293" r:id="rId4"/>
    <p:sldId id="314" r:id="rId5"/>
    <p:sldId id="451" r:id="rId6"/>
    <p:sldId id="453" r:id="rId7"/>
    <p:sldId id="454" r:id="rId8"/>
    <p:sldId id="450" r:id="rId9"/>
    <p:sldId id="325" r:id="rId10"/>
    <p:sldId id="326" r:id="rId11"/>
    <p:sldId id="353" r:id="rId12"/>
    <p:sldId id="378" r:id="rId13"/>
    <p:sldId id="448" r:id="rId14"/>
    <p:sldId id="449" r:id="rId15"/>
    <p:sldId id="355" r:id="rId16"/>
    <p:sldId id="384" r:id="rId17"/>
    <p:sldId id="313" r:id="rId18"/>
    <p:sldId id="444" r:id="rId19"/>
    <p:sldId id="388" r:id="rId20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vlo Skit" initials="P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FF"/>
    <a:srgbClr val="FF0000"/>
    <a:srgbClr val="6B958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>
        <p:scale>
          <a:sx n="70" d="100"/>
          <a:sy n="70" d="100"/>
        </p:scale>
        <p:origin x="-1002" y="-81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6F9C37E-F739-48E6-8EAD-3809C070BDC0}" type="datetimeFigureOut">
              <a:rPr lang="ru-RU" smtClean="0"/>
              <a:pPr/>
              <a:t>08.08.2016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17F31882-5A63-4194-B522-E0D450A92B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060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pPr>
              <a:defRPr/>
            </a:pPr>
            <a:fld id="{68CCA62D-60BC-4327-86E8-BD8D30E02B7E}" type="datetimeFigureOut">
              <a:rPr lang="ru-RU"/>
              <a:pPr>
                <a:defRPr/>
              </a:pPr>
              <a:t>08.08.2016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pPr>
              <a:defRPr/>
            </a:pPr>
            <a:fld id="{4D1DBCA2-C7FB-44C8-8AEB-4F1CC29C3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1DBCA2-C7FB-44C8-8AEB-4F1CC29C32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A313-AA80-4FBA-94FE-0E8023746915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421D-B063-423C-A22A-48230EF3CB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65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07D-E1FE-4A10-8103-7C7F172820F6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44AE4-714F-4735-8534-23E0E88A8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71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C015-D870-4FEE-AB31-A657E9D62C27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788-BFCE-4028-8AA0-2637E56228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2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842076" cy="73875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EBB7-9A16-46B5-ADEA-14E5F422884C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1E60-E75C-458B-80B0-87B0C77CA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88504" y="1196752"/>
            <a:ext cx="89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20" y="292283"/>
            <a:ext cx="720000" cy="66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861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705F-5F49-4BCD-9A9C-7B40D36DAFF4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FEEE-3543-4EF9-81FE-4F9B6F1145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40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EB42F-4197-479D-920A-319519B67D55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CB68-4ABC-479B-AE0C-D229128BF2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9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3A632-7A99-48A7-8669-C02D0545FBEF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6F89-FE30-451D-90EB-6B0D0B50A3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145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3936-9C3B-484F-A3E9-A5E48C2AB064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B7A6-255C-4897-B649-3EB77EA794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77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1EFF-1161-444D-A53B-6E1C52293214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2A21-1EB6-4EEF-A2BE-3E3845AB8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12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E8CCF-B7C7-4208-B4A8-2FD47A06B73C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64C8-8CB9-41D7-A872-B17FD7EE27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67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D5A6-723C-421D-B25C-5D3CF44CC868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5E9B-5C45-409D-B827-DCCCF36F2F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56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E1CB7F-3EFC-4340-96F5-DD47454931B1}" type="datetimeFigureOut">
              <a:rPr lang="ru-RU"/>
              <a:pPr>
                <a:defRPr/>
              </a:pPr>
              <a:t>08.08.2016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87F13-FCCC-4512-9A9F-37F531D58B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6656" y="908720"/>
            <a:ext cx="6696744" cy="460851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0000" endA="275" endPos="40000" dist="101600" dir="5400000" sy="-100000" algn="bl" rotWithShape="0"/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Майновий комплекс</a:t>
            </a:r>
          </a:p>
          <a:p>
            <a:pPr algn="ctr"/>
            <a:r>
              <a:rPr lang="ru-RU" sz="3600" b="1" dirty="0" smtClean="0"/>
              <a:t>(</a:t>
            </a:r>
            <a:r>
              <a:rPr lang="ru-RU" sz="3600" b="1" dirty="0" err="1" smtClean="0"/>
              <a:t>літ.А,Б,В</a:t>
            </a:r>
            <a:r>
              <a:rPr lang="ru-RU" sz="3600" b="1" dirty="0" smtClean="0"/>
              <a:t>)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загальною площею 6 715,8 м2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адресою: м. Київ, 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вул. Мазепи Івана, буд.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Судово-претензійна робота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728" y="602128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на березень 2015 року</a:t>
            </a:r>
            <a:endParaRPr lang="ru-RU" b="1" dirty="0">
              <a:latin typeface="+mn-lt"/>
            </a:endParaRPr>
          </a:p>
        </p:txBody>
      </p:sp>
      <p:pic>
        <p:nvPicPr>
          <p:cNvPr id="1026" name="Picture 2" descr="I:\Doc\Private\КОМИТЕТ\DRRC\Недвижимость BS\Київська область_ BS(45)\BS Київ(36 )\401057 Мазепи_11B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117" y="1700808"/>
            <a:ext cx="4625867" cy="3600400"/>
          </a:xfrm>
          <a:prstGeom prst="rect">
            <a:avLst/>
          </a:prstGeom>
          <a:noFill/>
        </p:spPr>
      </p:pic>
      <p:pic>
        <p:nvPicPr>
          <p:cNvPr id="1027" name="Picture 3" descr="I:\Doc\Private\КОМИТЕТ\DRRC\Недвижимость BS\Київська область_ BS(45)\BS Київ(36 )\401057 Мазепи_11B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72816"/>
            <a:ext cx="4711171" cy="353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728" y="594928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березень 2016 року</a:t>
            </a:r>
            <a:endParaRPr lang="ru-RU" dirty="0">
              <a:latin typeface="+mn-lt"/>
            </a:endParaRPr>
          </a:p>
        </p:txBody>
      </p:sp>
      <p:pic>
        <p:nvPicPr>
          <p:cNvPr id="3074" name="Picture 2" descr="I:\Doc\Private\КОМИТЕТ\DRRC\Управління нерухомості\Технические паспорта собственных объектов недвижимости\Помещения\Киевская область\г. Киев\Мазепи,11\IMG_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656" y="1412776"/>
            <a:ext cx="6496295" cy="4332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728" y="609329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березень 2016 року</a:t>
            </a:r>
            <a:endParaRPr lang="ru-RU" dirty="0">
              <a:latin typeface="+mn-lt"/>
            </a:endParaRPr>
          </a:p>
        </p:txBody>
      </p:sp>
      <p:pic>
        <p:nvPicPr>
          <p:cNvPr id="4098" name="Picture 2" descr="I:\Doc\Private\КОМИТЕТ\DRRC\Управління нерухомості\Технические паспорта собственных объектов недвижимости\Помещения\Киевская область\г. Киев\Мазепи,11\IMG_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624" y="1412777"/>
            <a:ext cx="714394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 об’єкта нерухомості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728" y="6093296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Станом березень 2016 року</a:t>
            </a:r>
            <a:endParaRPr lang="ru-RU" dirty="0">
              <a:latin typeface="+mn-lt"/>
            </a:endParaRPr>
          </a:p>
        </p:txBody>
      </p:sp>
      <p:pic>
        <p:nvPicPr>
          <p:cNvPr id="5122" name="Picture 2" descr="I:\Doc\Private\КОМИТЕТ\DRRC\Управління нерухомості\Технические паспорта собственных объектов недвижимости\Помещения\Киевская область\г. Киев\Мазепи,11\IMG_1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6616" y="1412776"/>
            <a:ext cx="6984776" cy="4309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Технічний паспорт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48883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9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7986092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Розташування об’єкта нерухомості на мапі міста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0512" y="1340768"/>
          <a:ext cx="8856984" cy="286511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04256"/>
                <a:gridCol w="6552728"/>
              </a:tblGrid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Банк-продавець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АТ «Дельта Банк»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Область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Київська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Місцезнаходження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/>
                        <a:t>м. Київ</a:t>
                      </a:r>
                      <a:endParaRPr lang="uk-UA" sz="1500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Інвентарний номер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401057</a:t>
                      </a:r>
                      <a:endParaRPr lang="uk-UA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Тип майна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dirty="0" smtClean="0">
                          <a:effectLst/>
                        </a:rPr>
                        <a:t>Майновий комплекс</a:t>
                      </a: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Вулиця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b="0" dirty="0" smtClean="0">
                          <a:effectLst/>
                        </a:rPr>
                        <a:t>Мазепи Івана</a:t>
                      </a:r>
                      <a:endParaRPr lang="uk-UA" sz="1500" b="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Будинок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uk-UA" sz="15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noProof="0" dirty="0" smtClean="0"/>
                        <a:t>Площа </a:t>
                      </a:r>
                      <a:r>
                        <a:rPr lang="uk-UA" sz="1500" noProof="0" dirty="0" smtClean="0">
                          <a:latin typeface="+mn-lt"/>
                        </a:rPr>
                        <a:t>загальна</a:t>
                      </a:r>
                      <a:r>
                        <a:rPr lang="uk-UA" sz="1500" noProof="0" dirty="0" smtClean="0"/>
                        <a:t>, м2</a:t>
                      </a:r>
                      <a:endParaRPr lang="uk-UA" sz="1500" b="1" noProof="0" dirty="0"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6 715,80</a:t>
                      </a:r>
                      <a:endParaRPr lang="uk-UA" sz="1500" b="0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1280" marR="81280" marT="42333" marB="42333" anchor="ctr"/>
                </a:tc>
              </a:tr>
              <a:tr h="296033">
                <a:tc>
                  <a:txBody>
                    <a:bodyPr/>
                    <a:lstStyle/>
                    <a:p>
                      <a:r>
                        <a:rPr lang="uk-UA" sz="1500" b="0" noProof="0" dirty="0" smtClean="0">
                          <a:latin typeface="+mn-lt"/>
                        </a:rPr>
                        <a:t>Поверх/поверховість</a:t>
                      </a:r>
                      <a:endParaRPr lang="uk-UA" sz="1500" b="0" noProof="0" dirty="0"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5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цоколь, 1-4//4</a:t>
                      </a:r>
                      <a:endParaRPr lang="uk-UA" sz="15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1280" marR="81280" marT="42333" marB="42333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76536" y="4797152"/>
          <a:ext cx="8280920" cy="15121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760640"/>
                <a:gridCol w="2520280"/>
              </a:tblGrid>
              <a:tr h="3903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500" u="none" strike="noStrike" noProof="0" dirty="0" smtClean="0"/>
                        <a:t>  Укладені договори з комунальними службами: 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водопостачання та водовідведення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0" i="0" u="none" strike="noStrike" noProof="0" smtClean="0">
                          <a:solidFill>
                            <a:schemeClr val="tx1"/>
                          </a:solidFill>
                          <a:latin typeface="+mn-lt"/>
                        </a:rPr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електропостачання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0" i="0" u="none" strike="noStrike" noProof="0" smtClean="0">
                          <a:solidFill>
                            <a:schemeClr val="tx1"/>
                          </a:solidFill>
                          <a:latin typeface="+mn-lt"/>
                        </a:rPr>
                        <a:t>так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1746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опалення (централізоване/автономне, газове/електричне)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6812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500" u="none" strike="noStrike" noProof="0" dirty="0" smtClean="0"/>
                        <a:t>  прибирання прибудинкових територій (експлуатаційні</a:t>
                      </a:r>
                      <a:r>
                        <a:rPr lang="uk-UA" sz="1500" u="none" strike="noStrike" baseline="0" noProof="0" dirty="0" smtClean="0"/>
                        <a:t> послуги)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500" b="0" i="0" u="none" strike="noStrike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ні</a:t>
                      </a:r>
                      <a:endParaRPr lang="uk-UA" sz="1500" b="1" i="0" u="none" strike="noStrike" noProof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76536" y="4293096"/>
            <a:ext cx="3168352" cy="4234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uk-UA" sz="1600" b="1" dirty="0" smtClean="0">
                <a:solidFill>
                  <a:srgbClr val="000000"/>
                </a:solidFill>
                <a:cs typeface="Arial" pitchFamily="34" charset="0"/>
              </a:rPr>
              <a:t>Комунікації  відключені</a:t>
            </a:r>
          </a:p>
        </p:txBody>
      </p:sp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272808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504" y="1384655"/>
          <a:ext cx="8928992" cy="50425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928992"/>
              </a:tblGrid>
              <a:tr h="460169">
                <a:tc>
                  <a:txBody>
                    <a:bodyPr/>
                    <a:lstStyle/>
                    <a:p>
                      <a:pPr lvl="0" algn="just" rtl="0">
                        <a:lnSpc>
                          <a:spcPct val="100000"/>
                        </a:lnSpc>
                      </a:pPr>
                      <a:r>
                        <a:rPr lang="uk-UA" sz="1800" b="0" baseline="0" noProof="0" dirty="0" smtClean="0">
                          <a:solidFill>
                            <a:schemeClr val="tx1"/>
                          </a:solidFill>
                        </a:rPr>
                        <a:t>Майновий комплекс.</a:t>
                      </a:r>
                      <a:endParaRPr lang="uk-UA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773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noProof="0" dirty="0" smtClean="0">
                          <a:solidFill>
                            <a:schemeClr val="tx1"/>
                          </a:solidFill>
                        </a:rPr>
                        <a:t>Фасад виходить на вулицю. Наявність паркування.</a:t>
                      </a:r>
                    </a:p>
                  </a:txBody>
                  <a:tcPr/>
                </a:tc>
              </a:tr>
              <a:tr h="5308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noProof="0" dirty="0" smtClean="0">
                          <a:solidFill>
                            <a:schemeClr val="tx1"/>
                          </a:solidFill>
                        </a:rPr>
                        <a:t>Будівлі розташовані на орендованій земельній ділянці площею 4 216</a:t>
                      </a:r>
                      <a:r>
                        <a:rPr lang="uk-UA" sz="1800" b="0" baseline="0" noProof="0" dirty="0" smtClean="0">
                          <a:solidFill>
                            <a:schemeClr val="tx1"/>
                          </a:solidFill>
                        </a:rPr>
                        <a:t> м2.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Рік побудови будинку  - 1913-1914, перебудова 1930р. 	</a:t>
                      </a:r>
                      <a:endParaRPr lang="uk-UA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noProof="0" dirty="0" smtClean="0">
                          <a:solidFill>
                            <a:schemeClr val="tx1"/>
                          </a:solidFill>
                        </a:rPr>
                        <a:t>Стан приміщень</a:t>
                      </a:r>
                      <a:r>
                        <a:rPr lang="uk-UA" sz="1800" b="0" baseline="0" noProof="0" dirty="0" smtClean="0">
                          <a:solidFill>
                            <a:schemeClr val="tx1"/>
                          </a:solidFill>
                        </a:rPr>
                        <a:t> будівлі</a:t>
                      </a:r>
                      <a:r>
                        <a:rPr lang="uk-UA" sz="1800" b="0" noProof="0" dirty="0" smtClean="0">
                          <a:solidFill>
                            <a:schemeClr val="tx1"/>
                          </a:solidFill>
                        </a:rPr>
                        <a:t> – не задовільний</a:t>
                      </a:r>
                      <a:r>
                        <a:rPr lang="uk-UA" sz="1800" b="0" baseline="0" noProof="0" dirty="0" smtClean="0">
                          <a:solidFill>
                            <a:schemeClr val="tx1"/>
                          </a:solidFill>
                        </a:rPr>
                        <a:t>. Технічний стан – аварійний.</a:t>
                      </a:r>
                      <a:endParaRPr lang="uk-UA" sz="18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96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 smtClean="0">
                          <a:solidFill>
                            <a:schemeClr val="tx1"/>
                          </a:solidFill>
                        </a:rPr>
                        <a:t>Місце розташування – Печерський район, центральний</a:t>
                      </a:r>
                      <a:r>
                        <a:rPr lang="uk-UA" sz="1800" baseline="0" noProof="0" dirty="0" smtClean="0">
                          <a:solidFill>
                            <a:schemeClr val="tx1"/>
                          </a:solidFill>
                        </a:rPr>
                        <a:t> діловий район </a:t>
                      </a:r>
                      <a:r>
                        <a:rPr lang="uk-UA" sz="1800" noProof="0" dirty="0" smtClean="0">
                          <a:solidFill>
                            <a:schemeClr val="tx1"/>
                          </a:solidFill>
                        </a:rPr>
                        <a:t>міста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800" b="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171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Майновий комплекс знаходиться в зоні регульованої забудови (архітектурно-охоронних зон), та є пам’яткою архітектури та містобудування місцевого значення (охоронний номер № № 448-Кв за наказом № 424/1/16-08 Міністерства культури і туризму України від 15.04.2008 р.) 	</a:t>
                      </a:r>
                    </a:p>
                  </a:txBody>
                  <a:tcPr/>
                </a:tc>
              </a:tr>
              <a:tr h="9028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Містоутворююча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магістраль, у пішохідній доступності станцій швидкісного транспорту або вокзалів зовнішнього транспорту, зупинок наземного транспорту.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технічні характеристики 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2480" y="1412776"/>
          <a:ext cx="9433047" cy="5047488"/>
        </p:xfrm>
        <a:graphic>
          <a:graphicData uri="http://schemas.openxmlformats.org/drawingml/2006/table">
            <a:tbl>
              <a:tblPr/>
              <a:tblGrid>
                <a:gridCol w="3265777"/>
                <a:gridCol w="2350847"/>
                <a:gridCol w="1944216"/>
                <a:gridCol w="1872207"/>
              </a:tblGrid>
              <a:tr h="296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Характеристика будинку,</a:t>
                      </a:r>
                      <a:r>
                        <a:rPr lang="uk-UA" sz="1600" b="1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тип нерухомості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Адміністративний будинок (літера "А")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Б)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В)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Тип нерухомості в складі об'єкта оцінки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Окремо розташована нежитлова будівля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Окремо розташована нежитлова будівля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Окремо розташована нежитлова будівля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Тип будинку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Нежитловий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Нежитловий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Нежитловий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Приналежність до пам'яток архітектури та містобудування місцевого значення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Пам'ятка архітектури та містобудування місцевого значення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-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Рік побудови будинку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1913-1914, перебудова 1930р.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дореволюційний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дореволюційний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Поверх розташування об'єкта оцінки//кількість поверхів в будинку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цоколь, 1-4//4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підвал,1,2//2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підвал,1//1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Функціональне призначення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Офісне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господарська будівля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господарська будівля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Наявність окремого входу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Наявність паркування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так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технічні характеристики 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48544" y="1628800"/>
          <a:ext cx="8208912" cy="4486656"/>
        </p:xfrm>
        <a:graphic>
          <a:graphicData uri="http://schemas.openxmlformats.org/drawingml/2006/table">
            <a:tbl>
              <a:tblPr/>
              <a:tblGrid>
                <a:gridCol w="2841974"/>
                <a:gridCol w="2314859"/>
                <a:gridCol w="1579123"/>
                <a:gridCol w="1472956"/>
              </a:tblGrid>
              <a:tr h="14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Характеристика будинку,</a:t>
                      </a:r>
                      <a:r>
                        <a:rPr lang="uk-UA" sz="1600" b="1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тип нерухомості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Адміністративний будинок (літера "А")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Б)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В)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/>
                </a:tc>
              </a:tr>
              <a:tr h="14838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Розподіл площ приміщень у складі Об'єкта оцінки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Загальна площа, кв.м., у т.ч.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6 086,3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392,9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236,6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• підвал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0,0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127,0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110,3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• цоколь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1 059,7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1-•ий поверх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1 097,1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142,8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126,3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• приміщення вище 1-го поверху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3 929,5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123,1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8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Матеріал основних конструктивних елементів будинку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Фундамент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Стіни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Перегородки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цегла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Перекриття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дерев'яні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дерев'яні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дерев'яні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Сходи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граніт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бетон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бетон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Дах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стальні листи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стальні листи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стальні листи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56084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Загальні технічні характеристики </a:t>
            </a:r>
            <a:endParaRPr lang="uk-UA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8505" y="1556792"/>
          <a:ext cx="8928991" cy="4486656"/>
        </p:xfrm>
        <a:graphic>
          <a:graphicData uri="http://schemas.openxmlformats.org/drawingml/2006/table">
            <a:tbl>
              <a:tblPr/>
              <a:tblGrid>
                <a:gridCol w="2976331"/>
                <a:gridCol w="2306656"/>
                <a:gridCol w="2043841"/>
                <a:gridCol w="1602163"/>
              </a:tblGrid>
              <a:tr h="14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Характеристика будинку,</a:t>
                      </a:r>
                      <a:r>
                        <a:rPr lang="uk-UA" sz="1600" b="1" baseline="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тип нерухомості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Адміністративний будинок (літера "А")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Б)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Майстерня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(літера В)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Інженерні комунікації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Відключені (частково демонтовані)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відсутні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8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Внутрішнє оздоблення приміщень і технічний стан Об'єкта оцінки1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Рівень оздоблення приміщень об'єкта оцінки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без ремонту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без ремонту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без ремонту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Технічний стан оздоблення приміщень об'єкта оцінки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аварійний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аварійний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аварійний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Фізичний знос оздоблення приміщень об'єкта оцінки, %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68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80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80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Висновки з технічного стану об'єкта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потребує реконструкції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відновлення не доцільне, підлягають демонтажу (враховуючи висновки експертиз технічного стану об’єктів та проектної документації на реконструкцію)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4517" marR="64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272808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60512" y="1772816"/>
          <a:ext cx="8856984" cy="4767072"/>
        </p:xfrm>
        <a:graphic>
          <a:graphicData uri="http://schemas.openxmlformats.org/drawingml/2006/table">
            <a:tbl>
              <a:tblPr/>
              <a:tblGrid>
                <a:gridCol w="3764218"/>
                <a:gridCol w="5092766"/>
              </a:tblGrid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Площа земельної ділянки, га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0,4216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Правовий статус земельної ділянки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Оренда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Документ регламентуючий статус земельної ділянки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Договір оренді земельної ділянки №150 від 24.04.2014р.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Орендар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АT "ДЕЛЬТА БАНК"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Дата реєстрації договору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24.04.2014 р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Строк дії договору оренди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25 років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Місце розташування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м. Київ, вул. Івана Мазепи (Січневого Повстання), 11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Кадастровий номер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8000000000:82:006:0055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Цільове призначення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Для реконструкції, експлуатації та обслуговування офісно-торговельного центру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Фізичні характеристики (рельєф/форма)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рівний/прямокутний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Нормативна грошова оцінка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64 794 418,96 грн.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Орендна плата в рік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7 775 330,28 грн.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Примітки: </a:t>
                      </a:r>
                      <a:endParaRPr lang="uk-UA" sz="1600" noProof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</a:rPr>
                        <a:t>Ділянка проектування знаходиться у межах архітектурно-охоронних зон та входить до складу охоронної зони об'єкта всесвітньої спадщини ЮНЕСКО </a:t>
                      </a:r>
                      <a:endParaRPr lang="uk-UA" sz="1600" noProof="0" dirty="0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8784" y="134076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latin typeface="+mn-lt"/>
              </a:rPr>
              <a:t>Характеристика земельної ділянки </a:t>
            </a:r>
            <a:endParaRPr lang="uk-UA" b="1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68624" y="260648"/>
            <a:ext cx="7200800" cy="738758"/>
          </a:xfrm>
        </p:spPr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Правовстановлюючі документи 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4688" y="1556792"/>
            <a:ext cx="6120680" cy="102155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b="1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/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ПЕРЕЛІК ПРАВОВСТАНОВЛЮЮЧИХ ДОКУМЕНТІВ:</a:t>
            </a:r>
          </a:p>
          <a:p>
            <a:pPr algn="ctr"/>
            <a:r>
              <a:rPr lang="uk-UA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36576" y="3204701"/>
            <a:ext cx="792088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1.</a:t>
            </a:r>
            <a:r>
              <a:rPr kumimoji="0" lang="uk-UA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Договір купівлі-продажу майнового комплексу, укладений між АТ </a:t>
            </a:r>
            <a:r>
              <a:rPr lang="uk-UA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“Дельта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uk-UA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Банк”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та ПАТ “АРІАЛ”, зареєстрований в реєстрі за №750 від 23.02.2011р.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2.  </a:t>
            </a:r>
            <a:r>
              <a:rPr lang="uk-UA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Акт прийому-передачі нерухомого майна від 23.02.2011р.</a:t>
            </a:r>
          </a:p>
        </p:txBody>
      </p:sp>
    </p:spTree>
    <p:extLst>
      <p:ext uri="{BB962C8B-B14F-4D97-AF65-F5344CB8AC3E}">
        <p14:creationId xmlns="" xmlns:p14="http://schemas.microsoft.com/office/powerpoint/2010/main" val="19073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728</Words>
  <Application>Microsoft Office PowerPoint</Application>
  <PresentationFormat>Лист A4 (210x297 мм)</PresentationFormat>
  <Paragraphs>211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Розташування об’єкта нерухомості на мапі міста</vt:lpstr>
      <vt:lpstr>Загальна інформація</vt:lpstr>
      <vt:lpstr>Загальна інформація</vt:lpstr>
      <vt:lpstr>Загальні технічні характеристики </vt:lpstr>
      <vt:lpstr>Загальні технічні характеристики </vt:lpstr>
      <vt:lpstr>Загальні технічні характеристики </vt:lpstr>
      <vt:lpstr>Загальна інформація</vt:lpstr>
      <vt:lpstr>Правовстановлюючі документи </vt:lpstr>
      <vt:lpstr>Судово-претензійна робота</vt:lpstr>
      <vt:lpstr>Фотографії об’єкта нерухомості</vt:lpstr>
      <vt:lpstr>Фотографії об’єкта нерухомості</vt:lpstr>
      <vt:lpstr>Фотографії об’єкта нерухомості</vt:lpstr>
      <vt:lpstr>Фотографії об’єкта нерухомості</vt:lpstr>
      <vt:lpstr>Технічний паспорт</vt:lpstr>
      <vt:lpstr>Технічний паспорт</vt:lpstr>
      <vt:lpstr>Документи</vt:lpstr>
      <vt:lpstr>Документи</vt:lpstr>
      <vt:lpstr>Документи</vt:lpstr>
    </vt:vector>
  </TitlesOfParts>
  <Company>Deltabank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fedorovd</dc:creator>
  <cp:lastModifiedBy>okhrimenkov</cp:lastModifiedBy>
  <cp:revision>705</cp:revision>
  <cp:lastPrinted>2014-09-09T10:09:38Z</cp:lastPrinted>
  <dcterms:created xsi:type="dcterms:W3CDTF">2013-05-17T12:55:42Z</dcterms:created>
  <dcterms:modified xsi:type="dcterms:W3CDTF">2016-08-08T13:55:23Z</dcterms:modified>
</cp:coreProperties>
</file>